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2" r:id="rId2"/>
  </p:sldMasterIdLst>
  <p:notesMasterIdLst>
    <p:notesMasterId r:id="rId50"/>
  </p:notesMasterIdLst>
  <p:handoutMasterIdLst>
    <p:handoutMasterId r:id="rId51"/>
  </p:handoutMasterIdLst>
  <p:sldIdLst>
    <p:sldId id="416" r:id="rId3"/>
    <p:sldId id="417" r:id="rId4"/>
    <p:sldId id="418" r:id="rId5"/>
    <p:sldId id="419" r:id="rId6"/>
    <p:sldId id="420" r:id="rId7"/>
    <p:sldId id="421" r:id="rId8"/>
    <p:sldId id="422" r:id="rId9"/>
    <p:sldId id="423" r:id="rId10"/>
    <p:sldId id="424" r:id="rId11"/>
    <p:sldId id="257" r:id="rId12"/>
    <p:sldId id="258" r:id="rId13"/>
    <p:sldId id="259" r:id="rId14"/>
    <p:sldId id="303" r:id="rId15"/>
    <p:sldId id="379" r:id="rId16"/>
    <p:sldId id="373" r:id="rId17"/>
    <p:sldId id="374" r:id="rId18"/>
    <p:sldId id="375" r:id="rId19"/>
    <p:sldId id="415" r:id="rId20"/>
    <p:sldId id="378" r:id="rId21"/>
    <p:sldId id="279" r:id="rId22"/>
    <p:sldId id="380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55" r:id="rId35"/>
    <p:sldId id="385" r:id="rId36"/>
    <p:sldId id="382" r:id="rId37"/>
    <p:sldId id="372" r:id="rId38"/>
    <p:sldId id="371" r:id="rId39"/>
    <p:sldId id="369" r:id="rId40"/>
    <p:sldId id="368" r:id="rId41"/>
    <p:sldId id="367" r:id="rId42"/>
    <p:sldId id="425" r:id="rId43"/>
    <p:sldId id="427" r:id="rId44"/>
    <p:sldId id="426" r:id="rId45"/>
    <p:sldId id="335" r:id="rId46"/>
    <p:sldId id="408" r:id="rId47"/>
    <p:sldId id="409" r:id="rId48"/>
    <p:sldId id="410" r:id="rId49"/>
  </p:sldIdLst>
  <p:sldSz cx="12192000" cy="6858000"/>
  <p:notesSz cx="6708775" cy="97742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8" autoAdjust="0"/>
    <p:restoredTop sz="90940"/>
  </p:normalViewPr>
  <p:slideViewPr>
    <p:cSldViewPr snapToObjects="1">
      <p:cViewPr varScale="1">
        <p:scale>
          <a:sx n="86" d="100"/>
          <a:sy n="86" d="100"/>
        </p:scale>
        <p:origin x="216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1026">
            <a:extLst>
              <a:ext uri="{FF2B5EF4-FFF2-40B4-BE49-F238E27FC236}">
                <a16:creationId xmlns:a16="http://schemas.microsoft.com/office/drawing/2014/main" id="{B5CB71E8-25E4-1A40-8A0B-5BFCD9DE98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67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 altLang="en-US"/>
          </a:p>
        </p:txBody>
      </p:sp>
      <p:sp>
        <p:nvSpPr>
          <p:cNvPr id="204803" name="Rectangle 1027">
            <a:extLst>
              <a:ext uri="{FF2B5EF4-FFF2-40B4-BE49-F238E27FC236}">
                <a16:creationId xmlns:a16="http://schemas.microsoft.com/office/drawing/2014/main" id="{F47E0C17-41B4-7A44-8DBA-D1995A5B14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2063" y="0"/>
            <a:ext cx="29067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 altLang="en-US"/>
          </a:p>
        </p:txBody>
      </p:sp>
      <p:sp>
        <p:nvSpPr>
          <p:cNvPr id="204804" name="Rectangle 1028">
            <a:extLst>
              <a:ext uri="{FF2B5EF4-FFF2-40B4-BE49-F238E27FC236}">
                <a16:creationId xmlns:a16="http://schemas.microsoft.com/office/drawing/2014/main" id="{1ED2C62C-279D-F149-90AA-FAE4D94A713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85288"/>
            <a:ext cx="29067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 altLang="en-US"/>
          </a:p>
        </p:txBody>
      </p:sp>
      <p:sp>
        <p:nvSpPr>
          <p:cNvPr id="204805" name="Rectangle 1029">
            <a:extLst>
              <a:ext uri="{FF2B5EF4-FFF2-40B4-BE49-F238E27FC236}">
                <a16:creationId xmlns:a16="http://schemas.microsoft.com/office/drawing/2014/main" id="{72744186-7A6C-7E40-87E0-2B02CF3ECD1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2063" y="9285288"/>
            <a:ext cx="29067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48F9AE8-AE9A-DF47-B42C-73FBD6AD424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723C7E2A-3184-A74E-A79C-E376E5D2E0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67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1DE61DBE-C4C1-154A-99AD-8506C81C0E2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00475" y="0"/>
            <a:ext cx="29067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A49EEE54-3F07-0844-A3F5-F433B5DDBBF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838" y="733425"/>
            <a:ext cx="6515100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9C2F781F-90C0-6340-BD00-885B2243DF9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43438"/>
            <a:ext cx="5365750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Klicka här för att ändra format på bakgrundstexten</a:t>
            </a:r>
          </a:p>
          <a:p>
            <a:pPr lvl="1"/>
            <a:r>
              <a:rPr lang="en-US" altLang="en-US"/>
              <a:t>Nivå två</a:t>
            </a:r>
          </a:p>
          <a:p>
            <a:pPr lvl="2"/>
            <a:r>
              <a:rPr lang="en-US" altLang="en-US"/>
              <a:t>Nivå tre</a:t>
            </a:r>
          </a:p>
          <a:p>
            <a:pPr lvl="3"/>
            <a:r>
              <a:rPr lang="en-US" altLang="en-US"/>
              <a:t>Nivå fyra</a:t>
            </a:r>
          </a:p>
          <a:p>
            <a:pPr lvl="4"/>
            <a:r>
              <a:rPr lang="en-US" altLang="en-US"/>
              <a:t>Nivå fem</a:t>
            </a:r>
          </a:p>
        </p:txBody>
      </p:sp>
      <p:sp>
        <p:nvSpPr>
          <p:cNvPr id="267270" name="Rectangle 6">
            <a:extLst>
              <a:ext uri="{FF2B5EF4-FFF2-40B4-BE49-F238E27FC236}">
                <a16:creationId xmlns:a16="http://schemas.microsoft.com/office/drawing/2014/main" id="{FAB8D127-3D57-8B4C-9988-32698C87A2E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3700"/>
            <a:ext cx="29067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267271" name="Rectangle 7">
            <a:extLst>
              <a:ext uri="{FF2B5EF4-FFF2-40B4-BE49-F238E27FC236}">
                <a16:creationId xmlns:a16="http://schemas.microsoft.com/office/drawing/2014/main" id="{22BF6BAB-349B-5844-AB07-4E839ED844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0475" y="9283700"/>
            <a:ext cx="29067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938B725-39B5-B04A-BFA5-BBA36F45EDC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7F033A-F9FC-5340-A989-0AFF5CF5F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F9926E-A7D1-8B4E-BB09-F6299541252A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74434" name="Rectangle 2">
            <a:extLst>
              <a:ext uri="{FF2B5EF4-FFF2-40B4-BE49-F238E27FC236}">
                <a16:creationId xmlns:a16="http://schemas.microsoft.com/office/drawing/2014/main" id="{76024D62-D772-E14B-BD23-69A3BD481C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425" y="733425"/>
            <a:ext cx="6513513" cy="3663950"/>
          </a:xfrm>
          <a:ln/>
        </p:spPr>
      </p:sp>
      <p:sp>
        <p:nvSpPr>
          <p:cNvPr id="274435" name="Rectangle 3">
            <a:extLst>
              <a:ext uri="{FF2B5EF4-FFF2-40B4-BE49-F238E27FC236}">
                <a16:creationId xmlns:a16="http://schemas.microsoft.com/office/drawing/2014/main" id="{2EF39263-599C-C24F-8F16-40AB60EE1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3763" y="4643438"/>
            <a:ext cx="4921250" cy="4397375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33D0-A14E-6447-B430-9B8A8C506223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14524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CCC22-B33D-D64C-95F1-90CEE1181D45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0052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3EB4E-D903-0041-A3C9-6FFB2132076B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75723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71F6-65F0-7246-A13C-170C160A6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617538"/>
            <a:ext cx="10390716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03BB3C6-F11F-6D4E-B609-13D4201E499E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4D2F0-1AD4-2644-A99C-34EBA157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10632-9501-3D47-A5CD-4D00116D3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83342-2B3B-844F-AB6B-7ADD561B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C17F44C-9ABB-A549-A8C8-E5C7E00EF6A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36640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008D3-4A14-714B-8FAE-F0125DD5875D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514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3C01-4A32-944E-ACEE-88110B8B67B6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0400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5D19-6B47-BF48-A6DC-049292BF4557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8257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8D67-2459-4642-8970-F86DB117C02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0275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408E-49A7-134A-BCBF-4FA0F21ACBEA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136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FBBF9-4214-FB4C-BEC6-5AB3FCEEE0B6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80279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11B2-B14F-5F4D-89CC-7BAC46C317AC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7358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C30A-4A8F-B44E-B0D5-2AB98D838115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16869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69F9-0B2C-844D-9D91-49D092EECA95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32268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DBC8-AFA3-2549-965F-2C7CD18D1C37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9891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7559-69EC-084F-B48F-23121D2C4E06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4989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595B-5124-1D4E-B5FB-E486E28168F0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61606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7AF1-AFCA-CF47-97F1-5696241E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617538"/>
            <a:ext cx="10390716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D4939-4018-D640-BE58-86305F7E6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103632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F5FE5-0856-9E46-9BAF-110631720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D7794-D080-6F46-8ECE-ED9D6C1A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305E2-B310-9643-BE7A-47630312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87D16-03C5-3E46-A26B-947D5789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2DE2A84-BF44-524D-9638-61959621668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3833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40F3-9817-9147-AFF1-04CAA833BEF9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3655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DD1A-9664-664B-B151-81EA1CA9F43A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0868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78813-A6CD-574F-908A-189DA61D16AF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2467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D6B7-060F-4B43-8378-3BAEBFFAAA68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4083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601F-9564-7248-A49E-6785BC342530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3679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F9D7-DDE7-9A48-956B-912C433A5CFC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552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13C7-5B38-2643-8E17-A76242E55E0A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961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978F4-BC47-5E48-AE34-C73572B1ED58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9771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006F8-253B-534F-8420-3CE8459CA6DD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0563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21" Type="http://schemas.openxmlformats.org/officeDocument/2006/relationships/image" Target="../media/image11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9.e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emf"/><Relationship Id="rId20" Type="http://schemas.openxmlformats.org/officeDocument/2006/relationships/image" Target="../media/image10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23.emf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0.bin"/><Relationship Id="rId10" Type="http://schemas.openxmlformats.org/officeDocument/2006/relationships/image" Target="../media/image18.emf"/><Relationship Id="rId19" Type="http://schemas.openxmlformats.org/officeDocument/2006/relationships/image" Target="../media/image9.png"/><Relationship Id="rId4" Type="http://schemas.openxmlformats.org/officeDocument/2006/relationships/image" Target="../media/image15.e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20.emf"/><Relationship Id="rId2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5F18-1FC8-2643-82E0-C5D2F58067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Bayesian Phylogenetics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1CD33-F31F-A84E-A279-FB4AD98152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Slides are a taken from presentations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Frederick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Ronquist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Anders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Pedersen</a:t>
            </a:r>
          </a:p>
        </p:txBody>
      </p:sp>
    </p:spTree>
    <p:extLst>
      <p:ext uri="{BB962C8B-B14F-4D97-AF65-F5344CB8AC3E}">
        <p14:creationId xmlns:p14="http://schemas.microsoft.com/office/powerpoint/2010/main" val="173679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himp">
            <a:extLst>
              <a:ext uri="{FF2B5EF4-FFF2-40B4-BE49-F238E27FC236}">
                <a16:creationId xmlns:a16="http://schemas.microsoft.com/office/drawing/2014/main" id="{C4255562-A826-DE4B-84CE-B3478820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" r="4373"/>
          <a:stretch>
            <a:fillRect/>
          </a:stretch>
        </p:blipFill>
        <p:spPr bwMode="auto">
          <a:xfrm>
            <a:off x="2457451" y="1385888"/>
            <a:ext cx="2214563" cy="26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gorilla">
            <a:extLst>
              <a:ext uri="{FF2B5EF4-FFF2-40B4-BE49-F238E27FC236}">
                <a16:creationId xmlns:a16="http://schemas.microsoft.com/office/drawing/2014/main" id="{DD8BFA6C-57A4-504D-BB35-C841F674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r="9285"/>
          <a:stretch>
            <a:fillRect/>
          </a:stretch>
        </p:blipFill>
        <p:spPr bwMode="auto">
          <a:xfrm>
            <a:off x="4881564" y="1376363"/>
            <a:ext cx="2200275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896665F-B8E2-CA45-8F89-57FA4687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b="2499"/>
          <a:stretch>
            <a:fillRect/>
          </a:stretch>
        </p:blipFill>
        <p:spPr bwMode="auto">
          <a:xfrm>
            <a:off x="7310439" y="1385889"/>
            <a:ext cx="2198687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9" name="Text Box 7">
            <a:extLst>
              <a:ext uri="{FF2B5EF4-FFF2-40B4-BE49-F238E27FC236}">
                <a16:creationId xmlns:a16="http://schemas.microsoft.com/office/drawing/2014/main" id="{BB961C42-E11A-DF40-A32B-486837589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1" y="581026"/>
            <a:ext cx="74478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 sz="3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 relationships among three species:</a:t>
            </a:r>
            <a:endParaRPr lang="en-GB" altLang="en-US" sz="32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83" name="Group 11">
            <a:extLst>
              <a:ext uri="{FF2B5EF4-FFF2-40B4-BE49-F238E27FC236}">
                <a16:creationId xmlns:a16="http://schemas.microsoft.com/office/drawing/2014/main" id="{338D9884-3CB9-0143-AE39-4B9C66FC67EF}"/>
              </a:ext>
            </a:extLst>
          </p:cNvPr>
          <p:cNvGrpSpPr>
            <a:grpSpLocks/>
          </p:cNvGrpSpPr>
          <p:nvPr/>
        </p:nvGrpSpPr>
        <p:grpSpPr bwMode="auto">
          <a:xfrm>
            <a:off x="2927351" y="4103688"/>
            <a:ext cx="4143375" cy="2640012"/>
            <a:chOff x="884" y="2585"/>
            <a:chExt cx="2610" cy="1663"/>
          </a:xfrm>
        </p:grpSpPr>
        <p:pic>
          <p:nvPicPr>
            <p:cNvPr id="3080" name="Picture 8" descr="orang">
              <a:extLst>
                <a:ext uri="{FF2B5EF4-FFF2-40B4-BE49-F238E27FC236}">
                  <a16:creationId xmlns:a16="http://schemas.microsoft.com/office/drawing/2014/main" id="{C9F597FA-9E29-B845-BE93-C21BA59E5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35" r="12840"/>
            <a:stretch>
              <a:fillRect/>
            </a:stretch>
          </p:blipFill>
          <p:spPr bwMode="auto">
            <a:xfrm>
              <a:off x="2116" y="2585"/>
              <a:ext cx="1378" cy="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82" name="Text Box 10">
              <a:extLst>
                <a:ext uri="{FF2B5EF4-FFF2-40B4-BE49-F238E27FC236}">
                  <a16:creationId xmlns:a16="http://schemas.microsoft.com/office/drawing/2014/main" id="{7DC82DB2-98E9-4A44-8396-BF89D7C07E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3251"/>
              <a:ext cx="11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 altLang="en-US" sz="280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Outgroup:</a:t>
              </a:r>
              <a:endParaRPr lang="en-GB" altLang="en-US" sz="2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ext Box 5">
            <a:extLst>
              <a:ext uri="{FF2B5EF4-FFF2-40B4-BE49-F238E27FC236}">
                <a16:creationId xmlns:a16="http://schemas.microsoft.com/office/drawing/2014/main" id="{C90E5153-F13E-9944-B19C-EC7EDCACF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350" y="531814"/>
            <a:ext cx="70326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possible trees (topologies):</a:t>
            </a:r>
            <a:endParaRPr lang="en-GB" altLang="en-US" sz="3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35" name="Group 39">
            <a:extLst>
              <a:ext uri="{FF2B5EF4-FFF2-40B4-BE49-F238E27FC236}">
                <a16:creationId xmlns:a16="http://schemas.microsoft.com/office/drawing/2014/main" id="{E62D9775-2568-BE4A-AB03-B79771E7185F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1376364"/>
            <a:ext cx="2336800" cy="2509837"/>
            <a:chOff x="576" y="867"/>
            <a:chExt cx="1472" cy="1581"/>
          </a:xfrm>
        </p:grpSpPr>
        <p:grpSp>
          <p:nvGrpSpPr>
            <p:cNvPr id="4104" name="Group 8">
              <a:extLst>
                <a:ext uri="{FF2B5EF4-FFF2-40B4-BE49-F238E27FC236}">
                  <a16:creationId xmlns:a16="http://schemas.microsoft.com/office/drawing/2014/main" id="{E5FAFCF2-A8E3-AF45-9540-FE7BE02C1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" y="867"/>
              <a:ext cx="1462" cy="549"/>
              <a:chOff x="588" y="867"/>
              <a:chExt cx="4442" cy="1668"/>
            </a:xfrm>
          </p:grpSpPr>
          <p:pic>
            <p:nvPicPr>
              <p:cNvPr id="4098" name="Picture 2" descr="chimp">
                <a:extLst>
                  <a:ext uri="{FF2B5EF4-FFF2-40B4-BE49-F238E27FC236}">
                    <a16:creationId xmlns:a16="http://schemas.microsoft.com/office/drawing/2014/main" id="{07E2A472-882C-4A46-9CEE-9B0F8F4B1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1" r="4373"/>
              <a:stretch>
                <a:fillRect/>
              </a:stretch>
            </p:blipFill>
            <p:spPr bwMode="auto">
              <a:xfrm>
                <a:off x="588" y="873"/>
                <a:ext cx="1395" cy="1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99" name="Picture 3" descr="gorilla">
                <a:extLst>
                  <a:ext uri="{FF2B5EF4-FFF2-40B4-BE49-F238E27FC236}">
                    <a16:creationId xmlns:a16="http://schemas.microsoft.com/office/drawing/2014/main" id="{9FE57E26-30B1-F949-A6B2-84E13AA2C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14" r="9285"/>
              <a:stretch>
                <a:fillRect/>
              </a:stretch>
            </p:blipFill>
            <p:spPr bwMode="auto">
              <a:xfrm>
                <a:off x="2115" y="867"/>
                <a:ext cx="1386" cy="1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D64F2175-AA67-0B4B-9470-62A28A3A33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00" b="2499"/>
              <a:stretch>
                <a:fillRect/>
              </a:stretch>
            </p:blipFill>
            <p:spPr bwMode="auto">
              <a:xfrm>
                <a:off x="3645" y="873"/>
                <a:ext cx="1385" cy="16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102" name="Picture 6" descr="orang">
              <a:extLst>
                <a:ext uri="{FF2B5EF4-FFF2-40B4-BE49-F238E27FC236}">
                  <a16:creationId xmlns:a16="http://schemas.microsoft.com/office/drawing/2014/main" id="{53ACC97D-CBC0-AA4B-BA16-5DF8E0825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35" r="12840"/>
            <a:stretch>
              <a:fillRect/>
            </a:stretch>
          </p:blipFill>
          <p:spPr bwMode="auto">
            <a:xfrm>
              <a:off x="576" y="1903"/>
              <a:ext cx="452" cy="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6" name="Line 10">
              <a:extLst>
                <a:ext uri="{FF2B5EF4-FFF2-40B4-BE49-F238E27FC236}">
                  <a16:creationId xmlns:a16="http://schemas.microsoft.com/office/drawing/2014/main" id="{309D1313-7D89-FC4A-93D3-50DD31D8C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" y="1446"/>
              <a:ext cx="499" cy="499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7" name="Line 11">
              <a:extLst>
                <a:ext uri="{FF2B5EF4-FFF2-40B4-BE49-F238E27FC236}">
                  <a16:creationId xmlns:a16="http://schemas.microsoft.com/office/drawing/2014/main" id="{8FC2C08A-4A8A-0046-A9B3-524274179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6" y="1446"/>
              <a:ext cx="707" cy="70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8" name="Line 12">
              <a:extLst>
                <a:ext uri="{FF2B5EF4-FFF2-40B4-BE49-F238E27FC236}">
                  <a16:creationId xmlns:a16="http://schemas.microsoft.com/office/drawing/2014/main" id="{68754358-E49B-224B-B158-F9F9C9F7A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4" y="1446"/>
              <a:ext cx="249" cy="25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0" name="Text Box 34">
              <a:extLst>
                <a:ext uri="{FF2B5EF4-FFF2-40B4-BE49-F238E27FC236}">
                  <a16:creationId xmlns:a16="http://schemas.microsoft.com/office/drawing/2014/main" id="{ED4AA31D-7526-1A46-AB0D-B163D8CCE3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7" y="1990"/>
              <a:ext cx="28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 altLang="en-US" sz="320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altLang="en-US" sz="3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36" name="Group 40">
            <a:extLst>
              <a:ext uri="{FF2B5EF4-FFF2-40B4-BE49-F238E27FC236}">
                <a16:creationId xmlns:a16="http://schemas.microsoft.com/office/drawing/2014/main" id="{2CDA20C5-410D-D643-AF21-801A7FA47E0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3505200"/>
            <a:ext cx="2336800" cy="2509838"/>
            <a:chOff x="1920" y="2208"/>
            <a:chExt cx="1472" cy="1581"/>
          </a:xfrm>
        </p:grpSpPr>
        <p:pic>
          <p:nvPicPr>
            <p:cNvPr id="4113" name="Picture 17" descr="gorilla">
              <a:extLst>
                <a:ext uri="{FF2B5EF4-FFF2-40B4-BE49-F238E27FC236}">
                  <a16:creationId xmlns:a16="http://schemas.microsoft.com/office/drawing/2014/main" id="{4DF796AD-1709-6041-A993-558DDEFCF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4" r="9285"/>
            <a:stretch>
              <a:fillRect/>
            </a:stretch>
          </p:blipFill>
          <p:spPr bwMode="auto">
            <a:xfrm>
              <a:off x="1933" y="2208"/>
              <a:ext cx="456" cy="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9" name="Picture 33" descr="chimp">
              <a:extLst>
                <a:ext uri="{FF2B5EF4-FFF2-40B4-BE49-F238E27FC236}">
                  <a16:creationId xmlns:a16="http://schemas.microsoft.com/office/drawing/2014/main" id="{CBAAC14D-2608-7F48-B563-5D51070D0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" r="4373"/>
            <a:stretch>
              <a:fillRect/>
            </a:stretch>
          </p:blipFill>
          <p:spPr bwMode="auto">
            <a:xfrm>
              <a:off x="2429" y="2208"/>
              <a:ext cx="459" cy="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113903DB-C508-8942-96EB-403377BDD1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00" b="2499"/>
            <a:stretch>
              <a:fillRect/>
            </a:stretch>
          </p:blipFill>
          <p:spPr bwMode="auto">
            <a:xfrm>
              <a:off x="2936" y="2210"/>
              <a:ext cx="45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15" name="Picture 19" descr="orang">
              <a:extLst>
                <a:ext uri="{FF2B5EF4-FFF2-40B4-BE49-F238E27FC236}">
                  <a16:creationId xmlns:a16="http://schemas.microsoft.com/office/drawing/2014/main" id="{DA121661-B244-254F-BB07-C3769ECE3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35" r="12840"/>
            <a:stretch>
              <a:fillRect/>
            </a:stretch>
          </p:blipFill>
          <p:spPr bwMode="auto">
            <a:xfrm>
              <a:off x="1920" y="3244"/>
              <a:ext cx="452" cy="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16" name="Line 20">
              <a:extLst>
                <a:ext uri="{FF2B5EF4-FFF2-40B4-BE49-F238E27FC236}">
                  <a16:creationId xmlns:a16="http://schemas.microsoft.com/office/drawing/2014/main" id="{F412E914-A8F2-8E42-9ECA-E620B6C9D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9" y="2787"/>
              <a:ext cx="499" cy="499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7" name="Line 21">
              <a:extLst>
                <a:ext uri="{FF2B5EF4-FFF2-40B4-BE49-F238E27FC236}">
                  <a16:creationId xmlns:a16="http://schemas.microsoft.com/office/drawing/2014/main" id="{CB727200-A132-4A48-AD6F-98BA157AF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0" y="2787"/>
              <a:ext cx="707" cy="70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8" name="Line 22">
              <a:extLst>
                <a:ext uri="{FF2B5EF4-FFF2-40B4-BE49-F238E27FC236}">
                  <a16:creationId xmlns:a16="http://schemas.microsoft.com/office/drawing/2014/main" id="{6B295F5B-BCE7-F740-B100-9C42A5373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2787"/>
              <a:ext cx="249" cy="25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1" name="Text Box 35">
              <a:extLst>
                <a:ext uri="{FF2B5EF4-FFF2-40B4-BE49-F238E27FC236}">
                  <a16:creationId xmlns:a16="http://schemas.microsoft.com/office/drawing/2014/main" id="{D9A89B6B-38C2-1B48-99BA-985800400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6" y="3275"/>
              <a:ext cx="28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 altLang="en-US" sz="320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altLang="en-US" sz="3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37" name="Group 41">
            <a:extLst>
              <a:ext uri="{FF2B5EF4-FFF2-40B4-BE49-F238E27FC236}">
                <a16:creationId xmlns:a16="http://schemas.microsoft.com/office/drawing/2014/main" id="{D65490D1-AD63-A240-B93D-C20AA37F1D30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1371600"/>
            <a:ext cx="2344738" cy="2509838"/>
            <a:chOff x="3744" y="864"/>
            <a:chExt cx="1477" cy="1581"/>
          </a:xfrm>
        </p:grpSpPr>
        <p:pic>
          <p:nvPicPr>
            <p:cNvPr id="4128" name="Picture 32">
              <a:extLst>
                <a:ext uri="{FF2B5EF4-FFF2-40B4-BE49-F238E27FC236}">
                  <a16:creationId xmlns:a16="http://schemas.microsoft.com/office/drawing/2014/main" id="{DADFC4F1-742C-3C4B-AC75-B73C94ACB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00" b="2499"/>
            <a:stretch>
              <a:fillRect/>
            </a:stretch>
          </p:blipFill>
          <p:spPr bwMode="auto">
            <a:xfrm>
              <a:off x="3756" y="864"/>
              <a:ext cx="45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21" name="Picture 25" descr="chimp">
              <a:extLst>
                <a:ext uri="{FF2B5EF4-FFF2-40B4-BE49-F238E27FC236}">
                  <a16:creationId xmlns:a16="http://schemas.microsoft.com/office/drawing/2014/main" id="{4534F983-2BAE-0943-AA91-352512E20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" r="4373"/>
            <a:stretch>
              <a:fillRect/>
            </a:stretch>
          </p:blipFill>
          <p:spPr bwMode="auto">
            <a:xfrm>
              <a:off x="4762" y="866"/>
              <a:ext cx="459" cy="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26" descr="gorilla">
              <a:extLst>
                <a:ext uri="{FF2B5EF4-FFF2-40B4-BE49-F238E27FC236}">
                  <a16:creationId xmlns:a16="http://schemas.microsoft.com/office/drawing/2014/main" id="{FAE4223C-3B3F-204F-92FC-CCFEE0A7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4" r="9285"/>
            <a:stretch>
              <a:fillRect/>
            </a:stretch>
          </p:blipFill>
          <p:spPr bwMode="auto">
            <a:xfrm>
              <a:off x="4257" y="864"/>
              <a:ext cx="456" cy="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orang">
              <a:extLst>
                <a:ext uri="{FF2B5EF4-FFF2-40B4-BE49-F238E27FC236}">
                  <a16:creationId xmlns:a16="http://schemas.microsoft.com/office/drawing/2014/main" id="{A94EA64E-13BA-6543-A491-72AFED676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35" r="12840"/>
            <a:stretch>
              <a:fillRect/>
            </a:stretch>
          </p:blipFill>
          <p:spPr bwMode="auto">
            <a:xfrm>
              <a:off x="3744" y="1900"/>
              <a:ext cx="452" cy="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25" name="Line 29">
              <a:extLst>
                <a:ext uri="{FF2B5EF4-FFF2-40B4-BE49-F238E27FC236}">
                  <a16:creationId xmlns:a16="http://schemas.microsoft.com/office/drawing/2014/main" id="{E0B6DD9D-A10A-2949-ABB8-F80DFA44C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3" y="1443"/>
              <a:ext cx="499" cy="499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6" name="Line 30">
              <a:extLst>
                <a:ext uri="{FF2B5EF4-FFF2-40B4-BE49-F238E27FC236}">
                  <a16:creationId xmlns:a16="http://schemas.microsoft.com/office/drawing/2014/main" id="{2EA3D9CA-DE17-5143-861C-9D272F9106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4" y="1443"/>
              <a:ext cx="707" cy="70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7" name="Line 31">
              <a:extLst>
                <a:ext uri="{FF2B5EF4-FFF2-40B4-BE49-F238E27FC236}">
                  <a16:creationId xmlns:a16="http://schemas.microsoft.com/office/drawing/2014/main" id="{147F63BE-F2C8-F848-ABAE-6BE2DB45E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2" y="1443"/>
              <a:ext cx="249" cy="25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2" name="Text Box 36">
              <a:extLst>
                <a:ext uri="{FF2B5EF4-FFF2-40B4-BE49-F238E27FC236}">
                  <a16:creationId xmlns:a16="http://schemas.microsoft.com/office/drawing/2014/main" id="{F48A9F8A-AE84-2340-A6E3-BD905CC21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1" y="1945"/>
              <a:ext cx="30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 altLang="en-US" sz="320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altLang="en-US" sz="3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6" name="Group 66">
            <a:extLst>
              <a:ext uri="{FF2B5EF4-FFF2-40B4-BE49-F238E27FC236}">
                <a16:creationId xmlns:a16="http://schemas.microsoft.com/office/drawing/2014/main" id="{EBD38E2C-ACFA-D547-A14A-0276522F1BD4}"/>
              </a:ext>
            </a:extLst>
          </p:cNvPr>
          <p:cNvGrpSpPr>
            <a:grpSpLocks/>
          </p:cNvGrpSpPr>
          <p:nvPr/>
        </p:nvGrpSpPr>
        <p:grpSpPr bwMode="auto">
          <a:xfrm>
            <a:off x="2984500" y="685800"/>
            <a:ext cx="4294188" cy="1487488"/>
            <a:chOff x="920" y="432"/>
            <a:chExt cx="2705" cy="937"/>
          </a:xfrm>
        </p:grpSpPr>
        <p:grpSp>
          <p:nvGrpSpPr>
            <p:cNvPr id="5185" name="Group 65">
              <a:extLst>
                <a:ext uri="{FF2B5EF4-FFF2-40B4-BE49-F238E27FC236}">
                  <a16:creationId xmlns:a16="http://schemas.microsoft.com/office/drawing/2014/main" id="{4E88750B-26B3-824F-84B1-0E2E2037EE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" y="432"/>
              <a:ext cx="2705" cy="798"/>
              <a:chOff x="920" y="432"/>
              <a:chExt cx="2705" cy="798"/>
            </a:xfrm>
          </p:grpSpPr>
          <p:pic>
            <p:nvPicPr>
              <p:cNvPr id="5130" name="Picture 10" descr="orang">
                <a:extLst>
                  <a:ext uri="{FF2B5EF4-FFF2-40B4-BE49-F238E27FC236}">
                    <a16:creationId xmlns:a16="http://schemas.microsoft.com/office/drawing/2014/main" id="{F44E0E33-2302-984C-A90D-5EF53206B1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35" r="12840"/>
              <a:stretch>
                <a:fillRect/>
              </a:stretch>
            </p:blipFill>
            <p:spPr bwMode="auto">
              <a:xfrm>
                <a:off x="920" y="956"/>
                <a:ext cx="227" cy="2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26" name="Group 6">
                <a:extLst>
                  <a:ext uri="{FF2B5EF4-FFF2-40B4-BE49-F238E27FC236}">
                    <a16:creationId xmlns:a16="http://schemas.microsoft.com/office/drawing/2014/main" id="{03A39D3C-4C47-4D41-9384-F1E072FC4B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5" y="435"/>
                <a:ext cx="735" cy="276"/>
                <a:chOff x="588" y="867"/>
                <a:chExt cx="4442" cy="1668"/>
              </a:xfrm>
            </p:grpSpPr>
            <p:pic>
              <p:nvPicPr>
                <p:cNvPr id="5127" name="Picture 7" descr="chimp">
                  <a:extLst>
                    <a:ext uri="{FF2B5EF4-FFF2-40B4-BE49-F238E27FC236}">
                      <a16:creationId xmlns:a16="http://schemas.microsoft.com/office/drawing/2014/main" id="{983391C3-3323-4F43-BF65-E1D0E02364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81" r="4373"/>
                <a:stretch>
                  <a:fillRect/>
                </a:stretch>
              </p:blipFill>
              <p:spPr bwMode="auto">
                <a:xfrm>
                  <a:off x="588" y="873"/>
                  <a:ext cx="1395" cy="1660"/>
                </a:xfrm>
                <a:prstGeom prst="rect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8" name="Picture 8" descr="gorilla">
                  <a:extLst>
                    <a:ext uri="{FF2B5EF4-FFF2-40B4-BE49-F238E27FC236}">
                      <a16:creationId xmlns:a16="http://schemas.microsoft.com/office/drawing/2014/main" id="{300F3144-4CF3-844A-A293-B1F8D28C96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14" r="9285"/>
                <a:stretch>
                  <a:fillRect/>
                </a:stretch>
              </p:blipFill>
              <p:spPr bwMode="auto">
                <a:xfrm>
                  <a:off x="2115" y="867"/>
                  <a:ext cx="1386" cy="1664"/>
                </a:xfrm>
                <a:prstGeom prst="rect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9" name="Picture 9">
                  <a:extLst>
                    <a:ext uri="{FF2B5EF4-FFF2-40B4-BE49-F238E27FC236}">
                      <a16:creationId xmlns:a16="http://schemas.microsoft.com/office/drawing/2014/main" id="{3D4C4A62-D041-BB4D-824B-4767405D2B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500" b="2499"/>
                <a:stretch>
                  <a:fillRect/>
                </a:stretch>
              </p:blipFill>
              <p:spPr bwMode="auto">
                <a:xfrm>
                  <a:off x="3645" y="873"/>
                  <a:ext cx="1385" cy="1662"/>
                </a:xfrm>
                <a:prstGeom prst="rect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122" name="Picture 2" descr="gorilla">
                <a:extLst>
                  <a:ext uri="{FF2B5EF4-FFF2-40B4-BE49-F238E27FC236}">
                    <a16:creationId xmlns:a16="http://schemas.microsoft.com/office/drawing/2014/main" id="{5AD47114-9D85-9A43-ABBB-639C1A959B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14" r="9285"/>
              <a:stretch>
                <a:fillRect/>
              </a:stretch>
            </p:blipFill>
            <p:spPr bwMode="auto">
              <a:xfrm>
                <a:off x="1879" y="432"/>
                <a:ext cx="229" cy="27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3" name="Picture 3" descr="chimp">
                <a:extLst>
                  <a:ext uri="{FF2B5EF4-FFF2-40B4-BE49-F238E27FC236}">
                    <a16:creationId xmlns:a16="http://schemas.microsoft.com/office/drawing/2014/main" id="{57324683-B0A6-DC4D-BC30-73CCFD900D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1" r="4373"/>
              <a:stretch>
                <a:fillRect/>
              </a:stretch>
            </p:blipFill>
            <p:spPr bwMode="auto">
              <a:xfrm>
                <a:off x="2128" y="432"/>
                <a:ext cx="231" cy="27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4" name="Picture 14">
                <a:extLst>
                  <a:ext uri="{FF2B5EF4-FFF2-40B4-BE49-F238E27FC236}">
                    <a16:creationId xmlns:a16="http://schemas.microsoft.com/office/drawing/2014/main" id="{3873C573-E379-AE42-9152-7094BD2ED9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00" b="2499"/>
              <a:stretch>
                <a:fillRect/>
              </a:stretch>
            </p:blipFill>
            <p:spPr bwMode="auto">
              <a:xfrm>
                <a:off x="2383" y="433"/>
                <a:ext cx="229" cy="27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35" name="Picture 15" descr="orang">
                <a:extLst>
                  <a:ext uri="{FF2B5EF4-FFF2-40B4-BE49-F238E27FC236}">
                    <a16:creationId xmlns:a16="http://schemas.microsoft.com/office/drawing/2014/main" id="{9382F1AF-CBCC-2949-A5EB-05C113C3E6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35" r="12840"/>
              <a:stretch>
                <a:fillRect/>
              </a:stretch>
            </p:blipFill>
            <p:spPr bwMode="auto">
              <a:xfrm>
                <a:off x="1872" y="953"/>
                <a:ext cx="227" cy="2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360275E2-383C-1E45-B20C-259CCBE60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00" b="2499"/>
              <a:stretch>
                <a:fillRect/>
              </a:stretch>
            </p:blipFill>
            <p:spPr bwMode="auto">
              <a:xfrm>
                <a:off x="2888" y="432"/>
                <a:ext cx="229" cy="27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39" name="Picture 19" descr="chimp">
                <a:extLst>
                  <a:ext uri="{FF2B5EF4-FFF2-40B4-BE49-F238E27FC236}">
                    <a16:creationId xmlns:a16="http://schemas.microsoft.com/office/drawing/2014/main" id="{1121A3BA-1893-FD47-821E-1E2150450D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1" r="4373"/>
              <a:stretch>
                <a:fillRect/>
              </a:stretch>
            </p:blipFill>
            <p:spPr bwMode="auto">
              <a:xfrm>
                <a:off x="3394" y="433"/>
                <a:ext cx="231" cy="27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40" name="Picture 20" descr="gorilla">
                <a:extLst>
                  <a:ext uri="{FF2B5EF4-FFF2-40B4-BE49-F238E27FC236}">
                    <a16:creationId xmlns:a16="http://schemas.microsoft.com/office/drawing/2014/main" id="{B313DC95-FF9C-7F40-AFFE-59F32AFDB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14" r="9285"/>
              <a:stretch>
                <a:fillRect/>
              </a:stretch>
            </p:blipFill>
            <p:spPr bwMode="auto">
              <a:xfrm>
                <a:off x="3140" y="432"/>
                <a:ext cx="229" cy="27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41" name="Picture 21" descr="orang">
                <a:extLst>
                  <a:ext uri="{FF2B5EF4-FFF2-40B4-BE49-F238E27FC236}">
                    <a16:creationId xmlns:a16="http://schemas.microsoft.com/office/drawing/2014/main" id="{425ADCB1-6E5F-0943-9828-464649FA2A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35" r="12840"/>
              <a:stretch>
                <a:fillRect/>
              </a:stretch>
            </p:blipFill>
            <p:spPr bwMode="auto">
              <a:xfrm>
                <a:off x="2882" y="953"/>
                <a:ext cx="227" cy="2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82" name="Group 62">
                <a:extLst>
                  <a:ext uri="{FF2B5EF4-FFF2-40B4-BE49-F238E27FC236}">
                    <a16:creationId xmlns:a16="http://schemas.microsoft.com/office/drawing/2014/main" id="{340035E4-7EBF-D343-8DDD-E17F03B02B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5" y="723"/>
                <a:ext cx="2464" cy="358"/>
                <a:chOff x="1045" y="723"/>
                <a:chExt cx="2464" cy="358"/>
              </a:xfrm>
            </p:grpSpPr>
            <p:sp>
              <p:nvSpPr>
                <p:cNvPr id="5131" name="Line 11">
                  <a:extLst>
                    <a:ext uri="{FF2B5EF4-FFF2-40B4-BE49-F238E27FC236}">
                      <a16:creationId xmlns:a16="http://schemas.microsoft.com/office/drawing/2014/main" id="{B5FDF647-99E0-DF44-BEDD-E86E67DD0B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5" y="726"/>
                  <a:ext cx="251" cy="251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32" name="Line 12">
                  <a:extLst>
                    <a:ext uri="{FF2B5EF4-FFF2-40B4-BE49-F238E27FC236}">
                      <a16:creationId xmlns:a16="http://schemas.microsoft.com/office/drawing/2014/main" id="{5D1E7600-0E44-3945-A938-926F72182B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91" y="726"/>
                  <a:ext cx="356" cy="355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33" name="Line 13">
                  <a:extLst>
                    <a:ext uri="{FF2B5EF4-FFF2-40B4-BE49-F238E27FC236}">
                      <a16:creationId xmlns:a16="http://schemas.microsoft.com/office/drawing/2014/main" id="{1240AA1E-BEF6-5F44-B46C-3F8668A699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726"/>
                  <a:ext cx="125" cy="126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36" name="Line 16">
                  <a:extLst>
                    <a:ext uri="{FF2B5EF4-FFF2-40B4-BE49-F238E27FC236}">
                      <a16:creationId xmlns:a16="http://schemas.microsoft.com/office/drawing/2014/main" id="{58BABC2B-DD0B-864F-9227-B13A5678E9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97" y="723"/>
                  <a:ext cx="251" cy="251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37" name="Line 17">
                  <a:extLst>
                    <a:ext uri="{FF2B5EF4-FFF2-40B4-BE49-F238E27FC236}">
                      <a16:creationId xmlns:a16="http://schemas.microsoft.com/office/drawing/2014/main" id="{00C47744-FABF-414A-A0FA-7B72B5306C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43" y="723"/>
                  <a:ext cx="356" cy="356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38" name="Line 18">
                  <a:extLst>
                    <a:ext uri="{FF2B5EF4-FFF2-40B4-BE49-F238E27FC236}">
                      <a16:creationId xmlns:a16="http://schemas.microsoft.com/office/drawing/2014/main" id="{A64DEDD3-16AF-8B43-9949-B0555EAC40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48" y="723"/>
                  <a:ext cx="125" cy="126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42" name="Line 22">
                  <a:extLst>
                    <a:ext uri="{FF2B5EF4-FFF2-40B4-BE49-F238E27FC236}">
                      <a16:creationId xmlns:a16="http://schemas.microsoft.com/office/drawing/2014/main" id="{D3C47089-E201-2843-8225-2F635BDD4F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7" y="723"/>
                  <a:ext cx="251" cy="251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43" name="Line 23">
                  <a:extLst>
                    <a:ext uri="{FF2B5EF4-FFF2-40B4-BE49-F238E27FC236}">
                      <a16:creationId xmlns:a16="http://schemas.microsoft.com/office/drawing/2014/main" id="{37E61552-B714-E746-B226-2B6CBFB3D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54" y="723"/>
                  <a:ext cx="355" cy="356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44" name="Line 24">
                  <a:extLst>
                    <a:ext uri="{FF2B5EF4-FFF2-40B4-BE49-F238E27FC236}">
                      <a16:creationId xmlns:a16="http://schemas.microsoft.com/office/drawing/2014/main" id="{BDE9D554-004C-5E48-98CB-97F2F88235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58" y="723"/>
                  <a:ext cx="126" cy="126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183" name="Group 63">
              <a:extLst>
                <a:ext uri="{FF2B5EF4-FFF2-40B4-BE49-F238E27FC236}">
                  <a16:creationId xmlns:a16="http://schemas.microsoft.com/office/drawing/2014/main" id="{FBA6E2F6-5FFD-9741-BD63-BB2F0A24FD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8" y="971"/>
              <a:ext cx="2253" cy="398"/>
              <a:chOff x="1298" y="971"/>
              <a:chExt cx="2253" cy="398"/>
            </a:xfrm>
          </p:grpSpPr>
          <p:sp>
            <p:nvSpPr>
              <p:cNvPr id="5145" name="Text Box 25">
                <a:extLst>
                  <a:ext uri="{FF2B5EF4-FFF2-40B4-BE49-F238E27FC236}">
                    <a16:creationId xmlns:a16="http://schemas.microsoft.com/office/drawing/2014/main" id="{550C50EE-7B42-904B-B6A4-F2C0765348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8" y="1001"/>
                <a:ext cx="289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sv-SE" altLang="en-US" sz="3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GB" altLang="en-US" sz="3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46" name="Text Box 26">
                <a:extLst>
                  <a:ext uri="{FF2B5EF4-FFF2-40B4-BE49-F238E27FC236}">
                    <a16:creationId xmlns:a16="http://schemas.microsoft.com/office/drawing/2014/main" id="{D3F5045D-4305-CD40-9DB8-44CB874EF8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47" y="971"/>
                <a:ext cx="289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sv-SE" altLang="en-US" sz="3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altLang="en-US" sz="3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47" name="Text Box 27">
                <a:extLst>
                  <a:ext uri="{FF2B5EF4-FFF2-40B4-BE49-F238E27FC236}">
                    <a16:creationId xmlns:a16="http://schemas.microsoft.com/office/drawing/2014/main" id="{4C15A490-41AE-324A-ABD0-880B95E616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8" y="978"/>
                <a:ext cx="303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sv-SE" altLang="en-US" sz="3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en-GB" altLang="en-US" sz="3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154" name="Text Box 34">
            <a:extLst>
              <a:ext uri="{FF2B5EF4-FFF2-40B4-BE49-F238E27FC236}">
                <a16:creationId xmlns:a16="http://schemas.microsoft.com/office/drawing/2014/main" id="{3A46C273-B6CD-2E4E-AA6D-5C83815A2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9" y="2955925"/>
            <a:ext cx="20377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 distribution</a:t>
            </a:r>
            <a:endParaRPr lang="en-GB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56" name="Line 36">
            <a:extLst>
              <a:ext uri="{FF2B5EF4-FFF2-40B4-BE49-F238E27FC236}">
                <a16:creationId xmlns:a16="http://schemas.microsoft.com/office/drawing/2014/main" id="{9D9AEE50-91FE-F749-AA34-D1071FCD73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08300" y="2286000"/>
            <a:ext cx="0" cy="1371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58" name="Line 38">
            <a:extLst>
              <a:ext uri="{FF2B5EF4-FFF2-40B4-BE49-F238E27FC236}">
                <a16:creationId xmlns:a16="http://schemas.microsoft.com/office/drawing/2014/main" id="{546538CA-97AB-FB44-AC94-15B8621E8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8300" y="3657600"/>
            <a:ext cx="4495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59" name="Rectangle 39">
            <a:extLst>
              <a:ext uri="{FF2B5EF4-FFF2-40B4-BE49-F238E27FC236}">
                <a16:creationId xmlns:a16="http://schemas.microsoft.com/office/drawing/2014/main" id="{0891A9DB-85B5-AE49-B9C1-8533B03D2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276600"/>
            <a:ext cx="457200" cy="3810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0" name="Rectangle 40">
            <a:extLst>
              <a:ext uri="{FF2B5EF4-FFF2-40B4-BE49-F238E27FC236}">
                <a16:creationId xmlns:a16="http://schemas.microsoft.com/office/drawing/2014/main" id="{4FC5BD60-07CA-3B41-AF82-54430C0E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0" y="3276600"/>
            <a:ext cx="457200" cy="3810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1" name="Rectangle 41">
            <a:extLst>
              <a:ext uri="{FF2B5EF4-FFF2-40B4-BE49-F238E27FC236}">
                <a16:creationId xmlns:a16="http://schemas.microsoft.com/office/drawing/2014/main" id="{E16DA878-0AAF-BD45-AE52-279225A79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700" y="3276600"/>
            <a:ext cx="457200" cy="3810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2" name="Text Box 42">
            <a:extLst>
              <a:ext uri="{FF2B5EF4-FFF2-40B4-BE49-F238E27FC236}">
                <a16:creationId xmlns:a16="http://schemas.microsoft.com/office/drawing/2014/main" id="{2AC83342-2D53-3D40-A8C0-ACFF3DE797E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505384" y="2721739"/>
            <a:ext cx="13548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endParaRPr lang="en-GB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3" name="Line 43">
            <a:extLst>
              <a:ext uri="{FF2B5EF4-FFF2-40B4-BE49-F238E27FC236}">
                <a16:creationId xmlns:a16="http://schemas.microsoft.com/office/drawing/2014/main" id="{4C231E8A-4D55-4346-A780-080767FA1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2100" y="2438400"/>
            <a:ext cx="152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4" name="Text Box 44">
            <a:extLst>
              <a:ext uri="{FF2B5EF4-FFF2-40B4-BE49-F238E27FC236}">
                <a16:creationId xmlns:a16="http://schemas.microsoft.com/office/drawing/2014/main" id="{A11BD0C0-FBDF-5546-8988-C811230F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274888"/>
            <a:ext cx="470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  <a:endParaRPr lang="en-GB" alt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7" name="Text Box 47">
            <a:extLst>
              <a:ext uri="{FF2B5EF4-FFF2-40B4-BE49-F238E27FC236}">
                <a16:creationId xmlns:a16="http://schemas.microsoft.com/office/drawing/2014/main" id="{92C9CB7E-FB53-3F43-A8E4-C69C391F4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5699125"/>
            <a:ext cx="25218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 distribution</a:t>
            </a:r>
            <a:endParaRPr lang="en-GB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8" name="Line 48">
            <a:extLst>
              <a:ext uri="{FF2B5EF4-FFF2-40B4-BE49-F238E27FC236}">
                <a16:creationId xmlns:a16="http://schemas.microsoft.com/office/drawing/2014/main" id="{D1CC10E7-7AD3-B847-9641-80C0577EC5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08300" y="5029200"/>
            <a:ext cx="0" cy="1371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9" name="Line 49">
            <a:extLst>
              <a:ext uri="{FF2B5EF4-FFF2-40B4-BE49-F238E27FC236}">
                <a16:creationId xmlns:a16="http://schemas.microsoft.com/office/drawing/2014/main" id="{4279F8EE-0635-F542-93D7-BE27CD7F8A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8300" y="6400800"/>
            <a:ext cx="4495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70" name="Rectangle 50">
            <a:extLst>
              <a:ext uri="{FF2B5EF4-FFF2-40B4-BE49-F238E27FC236}">
                <a16:creationId xmlns:a16="http://schemas.microsoft.com/office/drawing/2014/main" id="{6D03661C-8E51-174E-B2D7-06304CED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6248400"/>
            <a:ext cx="4572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71" name="Rectangle 51">
            <a:extLst>
              <a:ext uri="{FF2B5EF4-FFF2-40B4-BE49-F238E27FC236}">
                <a16:creationId xmlns:a16="http://schemas.microsoft.com/office/drawing/2014/main" id="{BD4176E9-0F80-C347-918F-C506F381E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0" y="5334000"/>
            <a:ext cx="457200" cy="1066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72" name="Rectangle 52">
            <a:extLst>
              <a:ext uri="{FF2B5EF4-FFF2-40B4-BE49-F238E27FC236}">
                <a16:creationId xmlns:a16="http://schemas.microsoft.com/office/drawing/2014/main" id="{EE4388E8-F956-3E40-A2BF-DE7B1A153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700" y="6324600"/>
            <a:ext cx="457200" cy="76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73" name="Text Box 53">
            <a:extLst>
              <a:ext uri="{FF2B5EF4-FFF2-40B4-BE49-F238E27FC236}">
                <a16:creationId xmlns:a16="http://schemas.microsoft.com/office/drawing/2014/main" id="{06B853D9-2231-B549-AF5E-F45EADC0948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505384" y="5464939"/>
            <a:ext cx="13548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endParaRPr lang="en-GB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74" name="Line 54">
            <a:extLst>
              <a:ext uri="{FF2B5EF4-FFF2-40B4-BE49-F238E27FC236}">
                <a16:creationId xmlns:a16="http://schemas.microsoft.com/office/drawing/2014/main" id="{C90A4455-F670-4349-AB64-16E6C4BD03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2100" y="5181600"/>
            <a:ext cx="152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75" name="Text Box 55">
            <a:extLst>
              <a:ext uri="{FF2B5EF4-FFF2-40B4-BE49-F238E27FC236}">
                <a16:creationId xmlns:a16="http://schemas.microsoft.com/office/drawing/2014/main" id="{CAC32195-AEB8-6244-9248-FEDDC3E13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018088"/>
            <a:ext cx="470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  <a:endParaRPr lang="en-GB" alt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88" name="Group 68">
            <a:extLst>
              <a:ext uri="{FF2B5EF4-FFF2-40B4-BE49-F238E27FC236}">
                <a16:creationId xmlns:a16="http://schemas.microsoft.com/office/drawing/2014/main" id="{43572591-F68D-804B-AC14-1318ABB3280E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4038600"/>
            <a:ext cx="2971800" cy="914400"/>
            <a:chOff x="1344" y="2544"/>
            <a:chExt cx="1872" cy="576"/>
          </a:xfrm>
        </p:grpSpPr>
        <p:sp>
          <p:nvSpPr>
            <p:cNvPr id="5152" name="Text Box 32">
              <a:extLst>
                <a:ext uri="{FF2B5EF4-FFF2-40B4-BE49-F238E27FC236}">
                  <a16:creationId xmlns:a16="http://schemas.microsoft.com/office/drawing/2014/main" id="{2F1DB16C-DD3E-C249-B43B-F37B2CAA3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673"/>
              <a:ext cx="15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(observations)</a:t>
              </a:r>
              <a:endParaRPr lang="en-GB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6" name="Line 56">
              <a:extLst>
                <a:ext uri="{FF2B5EF4-FFF2-40B4-BE49-F238E27FC236}">
                  <a16:creationId xmlns:a16="http://schemas.microsoft.com/office/drawing/2014/main" id="{E6F38697-552D-7F4B-A7E2-F2B5F729D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544"/>
              <a:ext cx="0" cy="576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7" name="Line 57">
              <a:extLst>
                <a:ext uri="{FF2B5EF4-FFF2-40B4-BE49-F238E27FC236}">
                  <a16:creationId xmlns:a16="http://schemas.microsoft.com/office/drawing/2014/main" id="{6463FA9C-56DD-E547-B172-ECEA94BAC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544"/>
              <a:ext cx="0" cy="576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90" name="Text Box 70">
            <a:extLst>
              <a:ext uri="{FF2B5EF4-FFF2-40B4-BE49-F238E27FC236}">
                <a16:creationId xmlns:a16="http://schemas.microsoft.com/office/drawing/2014/main" id="{4362072C-7EE5-C74B-85F4-41803FA8A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4588" y="1295400"/>
            <a:ext cx="3021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(Hypotheses)</a:t>
            </a:r>
            <a:endParaRPr lang="en-GB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6662F3D2-B1FD-6145-AB22-1B7F6C379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3176" y="766764"/>
            <a:ext cx="4391025" cy="909637"/>
          </a:xfrm>
        </p:spPr>
        <p:txBody>
          <a:bodyPr/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Bayes’ theorem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0C41F48A-F446-8F48-BBF6-201C48F30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5300" name="Object 4">
            <a:extLst>
              <a:ext uri="{FF2B5EF4-FFF2-40B4-BE49-F238E27FC236}">
                <a16:creationId xmlns:a16="http://schemas.microsoft.com/office/drawing/2014/main" id="{972C28E4-0CA0-B845-B29C-812E036FE6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9976" y="4572000"/>
          <a:ext cx="516572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5" name="Equation" r:id="rId3" imgW="42418000" imgH="11112500" progId="Equation.3">
                  <p:embed/>
                </p:oleObj>
              </mc:Choice>
              <mc:Fallback>
                <p:oleObj name="Equation" r:id="rId3" imgW="42418000" imgH="11112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6" y="4572000"/>
                        <a:ext cx="516572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Text Box 5">
            <a:extLst>
              <a:ext uri="{FF2B5EF4-FFF2-40B4-BE49-F238E27FC236}">
                <a16:creationId xmlns:a16="http://schemas.microsoft.com/office/drawing/2014/main" id="{64022CC5-8BD8-7741-85CB-071B7C568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822701"/>
            <a:ext cx="167545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</a:p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02" name="Text Box 6">
            <a:extLst>
              <a:ext uri="{FF2B5EF4-FFF2-40B4-BE49-F238E27FC236}">
                <a16:creationId xmlns:a16="http://schemas.microsoft.com/office/drawing/2014/main" id="{0D033240-FACA-5F4C-B4B5-EBE5DD235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822701"/>
            <a:ext cx="2411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Prior distribution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03" name="Text Box 7">
            <a:extLst>
              <a:ext uri="{FF2B5EF4-FFF2-40B4-BE49-F238E27FC236}">
                <a16:creationId xmlns:a16="http://schemas.microsoft.com/office/drawing/2014/main" id="{572A0B39-FBD5-DD43-AE2E-2E1245F37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733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”Likelihood”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04" name="Line 8">
            <a:extLst>
              <a:ext uri="{FF2B5EF4-FFF2-40B4-BE49-F238E27FC236}">
                <a16:creationId xmlns:a16="http://schemas.microsoft.com/office/drawing/2014/main" id="{4D602706-0091-6646-BE81-21CBF1E4D0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4267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05" name="Line 9">
            <a:extLst>
              <a:ext uri="{FF2B5EF4-FFF2-40B4-BE49-F238E27FC236}">
                <a16:creationId xmlns:a16="http://schemas.microsoft.com/office/drawing/2014/main" id="{4CFC2C0A-5E97-654B-8688-448F6DC7E0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4800" y="41910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06" name="Line 10">
            <a:extLst>
              <a:ext uri="{FF2B5EF4-FFF2-40B4-BE49-F238E27FC236}">
                <a16:creationId xmlns:a16="http://schemas.microsoft.com/office/drawing/2014/main" id="{9892EB9A-E44D-2549-B83E-98F376C7D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648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307" name="Picture 11" descr="Bayes">
            <a:extLst>
              <a:ext uri="{FF2B5EF4-FFF2-40B4-BE49-F238E27FC236}">
                <a16:creationId xmlns:a16="http://schemas.microsoft.com/office/drawing/2014/main" id="{A3D2726B-6FC1-D54C-88D3-654D8F1D7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9" y="381000"/>
            <a:ext cx="24161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08" name="Text Box 12">
            <a:extLst>
              <a:ext uri="{FF2B5EF4-FFF2-40B4-BE49-F238E27FC236}">
                <a16:creationId xmlns:a16="http://schemas.microsoft.com/office/drawing/2014/main" id="{3AF019BF-E3AE-5640-81A1-083E31B89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651" y="6172201"/>
            <a:ext cx="30620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Normalizing constant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09" name="Line 13">
            <a:extLst>
              <a:ext uri="{FF2B5EF4-FFF2-40B4-BE49-F238E27FC236}">
                <a16:creationId xmlns:a16="http://schemas.microsoft.com/office/drawing/2014/main" id="{27A1B5F6-8910-7F4A-80F2-BABC21205BA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34200" y="5735638"/>
            <a:ext cx="0" cy="4365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10" name="Text Box 14">
            <a:extLst>
              <a:ext uri="{FF2B5EF4-FFF2-40B4-BE49-F238E27FC236}">
                <a16:creationId xmlns:a16="http://schemas.microsoft.com/office/drawing/2014/main" id="{6440B3B9-CFAC-0144-843F-90007E9D9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2103439"/>
            <a:ext cx="325602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X = Data</a:t>
            </a:r>
          </a:p>
          <a:p>
            <a:r>
              <a:rPr lang="el-GR" altLang="en-US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= Model parameters</a:t>
            </a:r>
            <a:endParaRPr lang="el-G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56D5CD0F-8154-034C-8AAA-DCC76D960E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533400"/>
            <a:ext cx="8293100" cy="1143000"/>
          </a:xfrm>
        </p:spPr>
        <p:txBody>
          <a:bodyPr/>
          <a:lstStyle/>
          <a:p>
            <a:r>
              <a:rPr lang="sv-SE" altLang="en-US" sz="3600">
                <a:latin typeface="Arial" panose="020B0604020202020204" pitchFamily="34" charset="0"/>
                <a:cs typeface="Arial" panose="020B0604020202020204" pitchFamily="34" charset="0"/>
              </a:rPr>
              <a:t>Model: topology AND branch lengths</a:t>
            </a:r>
            <a:endParaRPr lang="en-GB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3475" name="Group 3">
            <a:extLst>
              <a:ext uri="{FF2B5EF4-FFF2-40B4-BE49-F238E27FC236}">
                <a16:creationId xmlns:a16="http://schemas.microsoft.com/office/drawing/2014/main" id="{31EE9279-DED9-9F4F-9147-B20A0487E624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2065338"/>
            <a:ext cx="3371850" cy="641350"/>
            <a:chOff x="680" y="1637"/>
            <a:chExt cx="2124" cy="404"/>
          </a:xfrm>
        </p:grpSpPr>
        <p:graphicFrame>
          <p:nvGraphicFramePr>
            <p:cNvPr id="233476" name="Object 4">
              <a:extLst>
                <a:ext uri="{FF2B5EF4-FFF2-40B4-BE49-F238E27FC236}">
                  <a16:creationId xmlns:a16="http://schemas.microsoft.com/office/drawing/2014/main" id="{04C06D18-E6B3-0445-A47D-4F2B630BA7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0" y="1638"/>
            <a:ext cx="280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29" name="Equation" r:id="rId3" imgW="2921000" imgH="4102100" progId="Equation.3">
                    <p:embed/>
                  </p:oleObj>
                </mc:Choice>
                <mc:Fallback>
                  <p:oleObj name="Equation" r:id="rId3" imgW="2921000" imgH="41021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" y="1638"/>
                          <a:ext cx="280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3477" name="Text Box 5">
              <a:extLst>
                <a:ext uri="{FF2B5EF4-FFF2-40B4-BE49-F238E27FC236}">
                  <a16:creationId xmlns:a16="http://schemas.microsoft.com/office/drawing/2014/main" id="{A255D8B5-AF82-5C49-B6E5-7EC9230BF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637"/>
              <a:ext cx="16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 altLang="en-US" sz="3600">
                  <a:latin typeface="Arial" panose="020B0604020202020204" pitchFamily="34" charset="0"/>
                  <a:cs typeface="Arial" panose="020B0604020202020204" pitchFamily="34" charset="0"/>
                </a:rPr>
                <a:t>Parameters</a:t>
              </a:r>
              <a:endParaRPr lang="en-GB" altLang="en-US" sz="3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3478" name="Text Box 6">
            <a:extLst>
              <a:ext uri="{FF2B5EF4-FFF2-40B4-BE49-F238E27FC236}">
                <a16:creationId xmlns:a16="http://schemas.microsoft.com/office/drawing/2014/main" id="{0AC56404-E701-C84B-B4BC-C2819D787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3433763"/>
            <a:ext cx="1376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topology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3479" name="Object 7">
            <a:extLst>
              <a:ext uri="{FF2B5EF4-FFF2-40B4-BE49-F238E27FC236}">
                <a16:creationId xmlns:a16="http://schemas.microsoft.com/office/drawing/2014/main" id="{974334C9-1F15-4241-B2E0-D581EE98C3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37451" y="3405188"/>
          <a:ext cx="5429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0" name="Equation" r:id="rId5" imgW="5270500" imgH="4686300" progId="Equation.3">
                  <p:embed/>
                </p:oleObj>
              </mc:Choice>
              <mc:Fallback>
                <p:oleObj name="Equation" r:id="rId5" imgW="5270500" imgH="4686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7451" y="3405188"/>
                        <a:ext cx="5429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80" name="Text Box 8">
            <a:extLst>
              <a:ext uri="{FF2B5EF4-FFF2-40B4-BE49-F238E27FC236}">
                <a16:creationId xmlns:a16="http://schemas.microsoft.com/office/drawing/2014/main" id="{46A9B86F-786D-644C-954A-379384FD8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476" y="4095750"/>
            <a:ext cx="2290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branch lengths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3481" name="Object 9">
            <a:extLst>
              <a:ext uri="{FF2B5EF4-FFF2-40B4-BE49-F238E27FC236}">
                <a16:creationId xmlns:a16="http://schemas.microsoft.com/office/drawing/2014/main" id="{47BBBA60-41D1-0E4F-9829-1A6A2D2341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4090988"/>
          <a:ext cx="533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1" name="Equation" r:id="rId7" imgW="6146800" imgH="5270500" progId="Equation.3">
                  <p:embed/>
                </p:oleObj>
              </mc:Choice>
              <mc:Fallback>
                <p:oleObj name="Equation" r:id="rId7" imgW="6146800" imgH="5270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4090988"/>
                        <a:ext cx="533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3482" name="Group 10">
            <a:extLst>
              <a:ext uri="{FF2B5EF4-FFF2-40B4-BE49-F238E27FC236}">
                <a16:creationId xmlns:a16="http://schemas.microsoft.com/office/drawing/2014/main" id="{DBC45B36-2DF1-E649-91AB-6FCCB4BC6599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805114"/>
            <a:ext cx="2573338" cy="2528887"/>
            <a:chOff x="1979" y="1767"/>
            <a:chExt cx="1621" cy="1593"/>
          </a:xfrm>
        </p:grpSpPr>
        <p:sp>
          <p:nvSpPr>
            <p:cNvPr id="233483" name="Text Box 11">
              <a:extLst>
                <a:ext uri="{FF2B5EF4-FFF2-40B4-BE49-F238E27FC236}">
                  <a16:creationId xmlns:a16="http://schemas.microsoft.com/office/drawing/2014/main" id="{EA37A1A7-5F9D-B84B-9D49-42896460F2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2" y="1914"/>
              <a:ext cx="24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 altLang="en-US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484" name="Text Box 12">
              <a:extLst>
                <a:ext uri="{FF2B5EF4-FFF2-40B4-BE49-F238E27FC236}">
                  <a16:creationId xmlns:a16="http://schemas.microsoft.com/office/drawing/2014/main" id="{91A0B935-0CE8-AD42-98E7-6ABB49FA7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" y="2904"/>
              <a:ext cx="24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 altLang="en-US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33485" name="Object 13">
              <a:extLst>
                <a:ext uri="{FF2B5EF4-FFF2-40B4-BE49-F238E27FC236}">
                  <a16:creationId xmlns:a16="http://schemas.microsoft.com/office/drawing/2014/main" id="{D9838053-3DA7-F144-8A1F-81C547FDD3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15" y="2348"/>
            <a:ext cx="189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32" name="Equation" r:id="rId9" imgW="3505200" imgH="5270500" progId="Equation.3">
                    <p:embed/>
                  </p:oleObj>
                </mc:Choice>
                <mc:Fallback>
                  <p:oleObj name="Equation" r:id="rId9" imgW="3505200" imgH="52705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5" y="2348"/>
                          <a:ext cx="189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3486" name="Line 14">
              <a:extLst>
                <a:ext uri="{FF2B5EF4-FFF2-40B4-BE49-F238E27FC236}">
                  <a16:creationId xmlns:a16="http://schemas.microsoft.com/office/drawing/2014/main" id="{4ACC0234-E342-1E4D-95A8-F97EB0A645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1" y="2619"/>
              <a:ext cx="159" cy="3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487" name="Line 15">
              <a:extLst>
                <a:ext uri="{FF2B5EF4-FFF2-40B4-BE49-F238E27FC236}">
                  <a16:creationId xmlns:a16="http://schemas.microsoft.com/office/drawing/2014/main" id="{FC130302-F13B-0A4E-93D3-B78847F04F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2133"/>
              <a:ext cx="289" cy="4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488" name="Line 16">
              <a:extLst>
                <a:ext uri="{FF2B5EF4-FFF2-40B4-BE49-F238E27FC236}">
                  <a16:creationId xmlns:a16="http://schemas.microsoft.com/office/drawing/2014/main" id="{57EB3561-9565-D141-AAA5-CE575A2CC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" y="2619"/>
              <a:ext cx="4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489" name="Line 17">
              <a:extLst>
                <a:ext uri="{FF2B5EF4-FFF2-40B4-BE49-F238E27FC236}">
                  <a16:creationId xmlns:a16="http://schemas.microsoft.com/office/drawing/2014/main" id="{29D70FAA-3411-D04D-A501-0E314A26B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2619"/>
              <a:ext cx="213" cy="3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490" name="Line 18">
              <a:extLst>
                <a:ext uri="{FF2B5EF4-FFF2-40B4-BE49-F238E27FC236}">
                  <a16:creationId xmlns:a16="http://schemas.microsoft.com/office/drawing/2014/main" id="{4C4A08AE-379B-BC4C-AAC0-6957665D8D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7" y="2331"/>
              <a:ext cx="167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491" name="Text Box 19">
              <a:extLst>
                <a:ext uri="{FF2B5EF4-FFF2-40B4-BE49-F238E27FC236}">
                  <a16:creationId xmlns:a16="http://schemas.microsoft.com/office/drawing/2014/main" id="{C9CCD918-D519-A44F-A284-C7693C44F8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7" y="209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 altLang="en-US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492" name="Text Box 20">
              <a:extLst>
                <a:ext uri="{FF2B5EF4-FFF2-40B4-BE49-F238E27FC236}">
                  <a16:creationId xmlns:a16="http://schemas.microsoft.com/office/drawing/2014/main" id="{4E4DD5F8-6CC0-6040-B425-B431026B4B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9" y="291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 altLang="en-US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n-GB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33493" name="Object 21">
              <a:extLst>
                <a:ext uri="{FF2B5EF4-FFF2-40B4-BE49-F238E27FC236}">
                  <a16:creationId xmlns:a16="http://schemas.microsoft.com/office/drawing/2014/main" id="{87ED4CE7-B01E-064B-B027-55E3D0E386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40" y="2571"/>
            <a:ext cx="205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33" name="Equation" r:id="rId11" imgW="3797300" imgH="4978400" progId="Equation.3">
                    <p:embed/>
                  </p:oleObj>
                </mc:Choice>
                <mc:Fallback>
                  <p:oleObj name="Equation" r:id="rId11" imgW="3797300" imgH="49784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0" y="2571"/>
                          <a:ext cx="205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94" name="Object 22">
              <a:extLst>
                <a:ext uri="{FF2B5EF4-FFF2-40B4-BE49-F238E27FC236}">
                  <a16:creationId xmlns:a16="http://schemas.microsoft.com/office/drawing/2014/main" id="{50434193-ECAD-2747-9337-A9305AB9FA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77" y="2206"/>
            <a:ext cx="17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34" name="Equation" r:id="rId13" imgW="3213100" imgH="4978400" progId="Equation.3">
                    <p:embed/>
                  </p:oleObj>
                </mc:Choice>
                <mc:Fallback>
                  <p:oleObj name="Equation" r:id="rId13" imgW="3213100" imgH="49784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7" y="2206"/>
                          <a:ext cx="17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95" name="Object 23">
              <a:extLst>
                <a:ext uri="{FF2B5EF4-FFF2-40B4-BE49-F238E27FC236}">
                  <a16:creationId xmlns:a16="http://schemas.microsoft.com/office/drawing/2014/main" id="{B0C31B51-F0FC-8F44-8438-2DE1325B73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3" y="2350"/>
            <a:ext cx="206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35" name="Equation" r:id="rId15" imgW="3797300" imgH="4978400" progId="Equation.3">
                    <p:embed/>
                  </p:oleObj>
                </mc:Choice>
                <mc:Fallback>
                  <p:oleObj name="Equation" r:id="rId15" imgW="3797300" imgH="49784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3" y="2350"/>
                          <a:ext cx="206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96" name="Object 24">
              <a:extLst>
                <a:ext uri="{FF2B5EF4-FFF2-40B4-BE49-F238E27FC236}">
                  <a16:creationId xmlns:a16="http://schemas.microsoft.com/office/drawing/2014/main" id="{E4C5DBC3-9356-6440-96DA-1F1AE9F6F3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33" y="2611"/>
            <a:ext cx="190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36" name="Equation" r:id="rId17" imgW="3505200" imgH="5270500" progId="Equation.3">
                    <p:embed/>
                  </p:oleObj>
                </mc:Choice>
                <mc:Fallback>
                  <p:oleObj name="Equation" r:id="rId17" imgW="3505200" imgH="52705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3" y="2611"/>
                          <a:ext cx="190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3497" name="Picture 25" descr="chimp">
              <a:extLst>
                <a:ext uri="{FF2B5EF4-FFF2-40B4-BE49-F238E27FC236}">
                  <a16:creationId xmlns:a16="http://schemas.microsoft.com/office/drawing/2014/main" id="{986E4752-5082-A244-97D2-53127F27D5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" r="4373"/>
            <a:stretch>
              <a:fillRect/>
            </a:stretch>
          </p:blipFill>
          <p:spPr bwMode="auto">
            <a:xfrm>
              <a:off x="2171" y="2967"/>
              <a:ext cx="330" cy="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498" name="Picture 26" descr="gorilla">
              <a:extLst>
                <a:ext uri="{FF2B5EF4-FFF2-40B4-BE49-F238E27FC236}">
                  <a16:creationId xmlns:a16="http://schemas.microsoft.com/office/drawing/2014/main" id="{01FD983C-BAC8-F642-A698-65C97131F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4" r="9285"/>
            <a:stretch>
              <a:fillRect/>
            </a:stretch>
          </p:blipFill>
          <p:spPr bwMode="auto">
            <a:xfrm>
              <a:off x="3227" y="1911"/>
              <a:ext cx="328" cy="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499" name="Picture 27">
              <a:extLst>
                <a:ext uri="{FF2B5EF4-FFF2-40B4-BE49-F238E27FC236}">
                  <a16:creationId xmlns:a16="http://schemas.microsoft.com/office/drawing/2014/main" id="{DBA7253B-7445-CD43-8177-880389393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00" b="2499"/>
            <a:stretch>
              <a:fillRect/>
            </a:stretch>
          </p:blipFill>
          <p:spPr bwMode="auto">
            <a:xfrm>
              <a:off x="1979" y="1767"/>
              <a:ext cx="328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3500" name="Picture 28" descr="orang">
              <a:extLst>
                <a:ext uri="{FF2B5EF4-FFF2-40B4-BE49-F238E27FC236}">
                  <a16:creationId xmlns:a16="http://schemas.microsoft.com/office/drawing/2014/main" id="{170C0B89-837E-F64D-ABDC-09B27FEF9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35" r="12840"/>
            <a:stretch>
              <a:fillRect/>
            </a:stretch>
          </p:blipFill>
          <p:spPr bwMode="auto">
            <a:xfrm>
              <a:off x="3275" y="2967"/>
              <a:ext cx="325" cy="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3501" name="Text Box 29">
            <a:extLst>
              <a:ext uri="{FF2B5EF4-FFF2-40B4-BE49-F238E27FC236}">
                <a16:creationId xmlns:a16="http://schemas.microsoft.com/office/drawing/2014/main" id="{F38CAC13-98C0-4644-8B90-33D3FC60E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26" y="4424363"/>
            <a:ext cx="4308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(expected amount of change)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3502" name="Object 30">
            <a:extLst>
              <a:ext uri="{FF2B5EF4-FFF2-40B4-BE49-F238E27FC236}">
                <a16:creationId xmlns:a16="http://schemas.microsoft.com/office/drawing/2014/main" id="{33B9EB6E-7DDB-DB42-A74B-0796F3BB6C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4000" y="5308600"/>
          <a:ext cx="1168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7" name="Equation" r:id="rId23" imgW="13462000" imgH="4686300" progId="Equation.3">
                  <p:embed/>
                </p:oleObj>
              </mc:Choice>
              <mc:Fallback>
                <p:oleObj name="Equation" r:id="rId23" imgW="13462000" imgH="46863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0" y="5308600"/>
                        <a:ext cx="1168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>
            <a:extLst>
              <a:ext uri="{FF2B5EF4-FFF2-40B4-BE49-F238E27FC236}">
                <a16:creationId xmlns:a16="http://schemas.microsoft.com/office/drawing/2014/main" id="{636FC4CE-7F29-044C-8515-1F8FE60B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611439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6307" name="Text Box 3">
            <a:extLst>
              <a:ext uri="{FF2B5EF4-FFF2-40B4-BE49-F238E27FC236}">
                <a16:creationId xmlns:a16="http://schemas.microsoft.com/office/drawing/2014/main" id="{5AE3EF6C-F713-3D45-BC62-BE4D99B5F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7139" y="5354639"/>
            <a:ext cx="971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tree 1</a:t>
            </a:r>
          </a:p>
        </p:txBody>
      </p:sp>
      <p:sp>
        <p:nvSpPr>
          <p:cNvPr id="226308" name="Text Box 4">
            <a:extLst>
              <a:ext uri="{FF2B5EF4-FFF2-40B4-BE49-F238E27FC236}">
                <a16:creationId xmlns:a16="http://schemas.microsoft.com/office/drawing/2014/main" id="{E585922D-2E71-4B48-B2DC-B8EE7D531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9" y="5354639"/>
            <a:ext cx="971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tree 2</a:t>
            </a:r>
          </a:p>
        </p:txBody>
      </p:sp>
      <p:sp>
        <p:nvSpPr>
          <p:cNvPr id="226309" name="Text Box 5">
            <a:extLst>
              <a:ext uri="{FF2B5EF4-FFF2-40B4-BE49-F238E27FC236}">
                <a16:creationId xmlns:a16="http://schemas.microsoft.com/office/drawing/2014/main" id="{5972F060-6C94-6542-B692-0215B57C9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9" y="5308601"/>
            <a:ext cx="971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tree 3</a:t>
            </a:r>
          </a:p>
        </p:txBody>
      </p:sp>
      <p:graphicFrame>
        <p:nvGraphicFramePr>
          <p:cNvPr id="226310" name="Object 6">
            <a:extLst>
              <a:ext uri="{FF2B5EF4-FFF2-40B4-BE49-F238E27FC236}">
                <a16:creationId xmlns:a16="http://schemas.microsoft.com/office/drawing/2014/main" id="{A89091B4-0731-F244-B934-5D5263D784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64576" y="5070475"/>
          <a:ext cx="360363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43" name="Equation" r:id="rId4" imgW="3213100" imgH="4102100" progId="Equation.3">
                  <p:embed/>
                </p:oleObj>
              </mc:Choice>
              <mc:Fallback>
                <p:oleObj name="Equation" r:id="rId4" imgW="3213100" imgH="4102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4576" y="5070475"/>
                        <a:ext cx="360363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11" name="Object 7">
            <a:extLst>
              <a:ext uri="{FF2B5EF4-FFF2-40B4-BE49-F238E27FC236}">
                <a16:creationId xmlns:a16="http://schemas.microsoft.com/office/drawing/2014/main" id="{B2E3F683-6DB9-8345-8D90-E5A118EA4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1913" y="2151063"/>
          <a:ext cx="130175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44" name="Equation" r:id="rId6" imgW="13169900" imgH="4686300" progId="Equation.3">
                  <p:embed/>
                </p:oleObj>
              </mc:Choice>
              <mc:Fallback>
                <p:oleObj name="Equation" r:id="rId6" imgW="13169900" imgH="4686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913" y="2151063"/>
                        <a:ext cx="130175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12" name="Text Box 8">
            <a:extLst>
              <a:ext uri="{FF2B5EF4-FFF2-40B4-BE49-F238E27FC236}">
                <a16:creationId xmlns:a16="http://schemas.microsoft.com/office/drawing/2014/main" id="{9B0F8B27-4365-6840-B143-F14B9BA6F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1" y="990601"/>
            <a:ext cx="5827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Posterior probability distribution</a:t>
            </a:r>
          </a:p>
        </p:txBody>
      </p:sp>
      <p:sp>
        <p:nvSpPr>
          <p:cNvPr id="226313" name="Text Box 9">
            <a:extLst>
              <a:ext uri="{FF2B5EF4-FFF2-40B4-BE49-F238E27FC236}">
                <a16:creationId xmlns:a16="http://schemas.microsoft.com/office/drawing/2014/main" id="{FD2867E5-9420-7444-8082-1DE360C4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3138" y="5867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Parameter space</a:t>
            </a:r>
          </a:p>
        </p:txBody>
      </p:sp>
      <p:sp>
        <p:nvSpPr>
          <p:cNvPr id="226314" name="Text Box 10">
            <a:extLst>
              <a:ext uri="{FF2B5EF4-FFF2-40B4-BE49-F238E27FC236}">
                <a16:creationId xmlns:a16="http://schemas.microsoft.com/office/drawing/2014/main" id="{E54CF406-1F4E-8A43-8B08-50552558FAD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501669" y="3844896"/>
            <a:ext cx="24513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Posterior probability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>
            <a:extLst>
              <a:ext uri="{FF2B5EF4-FFF2-40B4-BE49-F238E27FC236}">
                <a16:creationId xmlns:a16="http://schemas.microsoft.com/office/drawing/2014/main" id="{16341B3D-4833-AC4E-A5F0-E26070F1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2584451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7331" name="Text Box 3">
            <a:extLst>
              <a:ext uri="{FF2B5EF4-FFF2-40B4-BE49-F238E27FC236}">
                <a16:creationId xmlns:a16="http://schemas.microsoft.com/office/drawing/2014/main" id="{9A640AC2-12E8-AB4A-B84A-03D761AB2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9" y="5327651"/>
            <a:ext cx="971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tree 1</a:t>
            </a:r>
          </a:p>
        </p:txBody>
      </p:sp>
      <p:sp>
        <p:nvSpPr>
          <p:cNvPr id="227332" name="Text Box 4">
            <a:extLst>
              <a:ext uri="{FF2B5EF4-FFF2-40B4-BE49-F238E27FC236}">
                <a16:creationId xmlns:a16="http://schemas.microsoft.com/office/drawing/2014/main" id="{8C9F9456-3015-D74D-B6BC-881D34075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839" y="5327651"/>
            <a:ext cx="971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tree 2</a:t>
            </a:r>
          </a:p>
        </p:txBody>
      </p:sp>
      <p:sp>
        <p:nvSpPr>
          <p:cNvPr id="227333" name="Text Box 5">
            <a:extLst>
              <a:ext uri="{FF2B5EF4-FFF2-40B4-BE49-F238E27FC236}">
                <a16:creationId xmlns:a16="http://schemas.microsoft.com/office/drawing/2014/main" id="{0561A2D7-1480-FC4F-8BD2-7FF319653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1039" y="5281614"/>
            <a:ext cx="971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tree 3</a:t>
            </a:r>
          </a:p>
        </p:txBody>
      </p:sp>
      <p:sp>
        <p:nvSpPr>
          <p:cNvPr id="227334" name="Text Box 6">
            <a:extLst>
              <a:ext uri="{FF2B5EF4-FFF2-40B4-BE49-F238E27FC236}">
                <a16:creationId xmlns:a16="http://schemas.microsoft.com/office/drawing/2014/main" id="{C47BB0D7-2B09-874A-8128-6B6C707B1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701" y="4735514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</a:p>
        </p:txBody>
      </p:sp>
      <p:sp>
        <p:nvSpPr>
          <p:cNvPr id="227335" name="Text Box 7">
            <a:extLst>
              <a:ext uri="{FF2B5EF4-FFF2-40B4-BE49-F238E27FC236}">
                <a16:creationId xmlns:a16="http://schemas.microsoft.com/office/drawing/2014/main" id="{14596138-DA52-3D43-8C1A-6482C7469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838" y="4718051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48%</a:t>
            </a:r>
          </a:p>
        </p:txBody>
      </p:sp>
      <p:sp>
        <p:nvSpPr>
          <p:cNvPr id="227336" name="Text Box 8">
            <a:extLst>
              <a:ext uri="{FF2B5EF4-FFF2-40B4-BE49-F238E27FC236}">
                <a16:creationId xmlns:a16="http://schemas.microsoft.com/office/drawing/2014/main" id="{7ED53FE6-081E-4C4C-9DEA-B85C74F60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4718051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32%</a:t>
            </a:r>
          </a:p>
        </p:txBody>
      </p:sp>
      <p:sp>
        <p:nvSpPr>
          <p:cNvPr id="227337" name="Text Box 9">
            <a:extLst>
              <a:ext uri="{FF2B5EF4-FFF2-40B4-BE49-F238E27FC236}">
                <a16:creationId xmlns:a16="http://schemas.microsoft.com/office/drawing/2014/main" id="{328CFF45-9C96-C943-8B64-1FBA6EED1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1" y="593726"/>
            <a:ext cx="5318125" cy="16160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We can focus on any parameter of interest (there are no nuisance parameters) by marginalizing the posterior over the other parameters (integrating out the uncertainty in the other parameters)</a:t>
            </a:r>
          </a:p>
        </p:txBody>
      </p:sp>
      <p:sp>
        <p:nvSpPr>
          <p:cNvPr id="227338" name="Text Box 10">
            <a:extLst>
              <a:ext uri="{FF2B5EF4-FFF2-40B4-BE49-F238E27FC236}">
                <a16:creationId xmlns:a16="http://schemas.microsoft.com/office/drawing/2014/main" id="{1A898937-622B-8B4B-A6AA-D3AEC1113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6" y="5913439"/>
            <a:ext cx="7739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(Percentages denote marginal probability distribution on trees)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>
            <a:extLst>
              <a:ext uri="{FF2B5EF4-FFF2-40B4-BE49-F238E27FC236}">
                <a16:creationId xmlns:a16="http://schemas.microsoft.com/office/drawing/2014/main" id="{D7DAD540-75B2-1C4F-AA97-0D6FF07DF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488" y="4716463"/>
            <a:ext cx="3511550" cy="685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C5628F76-E2F8-8A40-A778-56D392690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14" y="2735263"/>
            <a:ext cx="1025525" cy="19732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56" name="Rectangle 4">
            <a:extLst>
              <a:ext uri="{FF2B5EF4-FFF2-40B4-BE49-F238E27FC236}">
                <a16:creationId xmlns:a16="http://schemas.microsoft.com/office/drawing/2014/main" id="{FB64BCE0-0ACA-4D45-BACD-EBA51EFE8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488" y="2713038"/>
            <a:ext cx="3505200" cy="1981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8357" name="Object 5">
            <a:extLst>
              <a:ext uri="{FF2B5EF4-FFF2-40B4-BE49-F238E27FC236}">
                <a16:creationId xmlns:a16="http://schemas.microsoft.com/office/drawing/2014/main" id="{E9864B42-6D5C-5A4C-A43D-2A87289A3C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1638" y="2084388"/>
          <a:ext cx="5287962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97" name="Equation" r:id="rId3" imgW="42125900" imgH="25742900" progId="Equation.3">
                  <p:embed/>
                </p:oleObj>
              </mc:Choice>
              <mc:Fallback>
                <p:oleObj name="Equation" r:id="rId3" imgW="42125900" imgH="25742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8" y="2084388"/>
                        <a:ext cx="5287962" cy="323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58" name="Text Box 6">
            <a:extLst>
              <a:ext uri="{FF2B5EF4-FFF2-40B4-BE49-F238E27FC236}">
                <a16:creationId xmlns:a16="http://schemas.microsoft.com/office/drawing/2014/main" id="{062AB393-31FF-CB4F-A1A3-A5CF9AF40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688" y="1855789"/>
            <a:ext cx="24817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joint probabilities</a:t>
            </a:r>
          </a:p>
        </p:txBody>
      </p:sp>
      <p:sp>
        <p:nvSpPr>
          <p:cNvPr id="228359" name="Line 7">
            <a:extLst>
              <a:ext uri="{FF2B5EF4-FFF2-40B4-BE49-F238E27FC236}">
                <a16:creationId xmlns:a16="http://schemas.microsoft.com/office/drawing/2014/main" id="{89C05334-4552-614E-8CAF-D09F1B6600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99288" y="2312988"/>
            <a:ext cx="584200" cy="609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60" name="Text Box 8">
            <a:extLst>
              <a:ext uri="{FF2B5EF4-FFF2-40B4-BE49-F238E27FC236}">
                <a16:creationId xmlns:a16="http://schemas.microsoft.com/office/drawing/2014/main" id="{0DF71FCB-3BCF-EB43-9275-2B79DBF00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9214" y="5689601"/>
            <a:ext cx="30989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marginal probabilities</a:t>
            </a:r>
          </a:p>
        </p:txBody>
      </p:sp>
      <p:sp>
        <p:nvSpPr>
          <p:cNvPr id="228361" name="Line 9">
            <a:extLst>
              <a:ext uri="{FF2B5EF4-FFF2-40B4-BE49-F238E27FC236}">
                <a16:creationId xmlns:a16="http://schemas.microsoft.com/office/drawing/2014/main" id="{B7F705F2-0809-5F4E-9CA5-33C67CBF7C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113" y="5292726"/>
            <a:ext cx="61912" cy="47307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62" name="Text Box 10">
            <a:extLst>
              <a:ext uri="{FF2B5EF4-FFF2-40B4-BE49-F238E27FC236}">
                <a16:creationId xmlns:a16="http://schemas.microsoft.com/office/drawing/2014/main" id="{19F61414-74D4-494F-91A7-2FE52BE21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38175"/>
            <a:ext cx="6235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Why is it called marginalizing?</a:t>
            </a:r>
          </a:p>
        </p:txBody>
      </p:sp>
      <p:sp>
        <p:nvSpPr>
          <p:cNvPr id="228363" name="Text Box 11">
            <a:extLst>
              <a:ext uri="{FF2B5EF4-FFF2-40B4-BE49-F238E27FC236}">
                <a16:creationId xmlns:a16="http://schemas.microsoft.com/office/drawing/2014/main" id="{62F0D806-A7E7-F546-AF0E-4E52F37F9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1" y="1611314"/>
            <a:ext cx="8691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trees</a:t>
            </a:r>
          </a:p>
        </p:txBody>
      </p:sp>
      <p:sp>
        <p:nvSpPr>
          <p:cNvPr id="228364" name="Text Box 12">
            <a:extLst>
              <a:ext uri="{FF2B5EF4-FFF2-40B4-BE49-F238E27FC236}">
                <a16:creationId xmlns:a16="http://schemas.microsoft.com/office/drawing/2014/main" id="{C48846AB-984B-874A-84EE-AE26ED894BFF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05472" y="3523607"/>
            <a:ext cx="31293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branch length vectors</a:t>
            </a:r>
          </a:p>
        </p:txBody>
      </p:sp>
      <p:sp>
        <p:nvSpPr>
          <p:cNvPr id="228365" name="Line 13">
            <a:extLst>
              <a:ext uri="{FF2B5EF4-FFF2-40B4-BE49-F238E27FC236}">
                <a16:creationId xmlns:a16="http://schemas.microsoft.com/office/drawing/2014/main" id="{8425EB9E-532D-D944-8F4A-AC93195A7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2825751"/>
            <a:ext cx="241300" cy="187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68" name="Line 16">
            <a:extLst>
              <a:ext uri="{FF2B5EF4-FFF2-40B4-BE49-F238E27FC236}">
                <a16:creationId xmlns:a16="http://schemas.microsoft.com/office/drawing/2014/main" id="{ED98A80E-2A0A-1F49-8F2A-300749FB83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0" y="2825751"/>
            <a:ext cx="241300" cy="187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69" name="Line 17">
            <a:extLst>
              <a:ext uri="{FF2B5EF4-FFF2-40B4-BE49-F238E27FC236}">
                <a16:creationId xmlns:a16="http://schemas.microsoft.com/office/drawing/2014/main" id="{472C354C-818D-3F42-A939-6B41948D0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1900" y="3013075"/>
            <a:ext cx="2921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70" name="Line 18">
            <a:extLst>
              <a:ext uri="{FF2B5EF4-FFF2-40B4-BE49-F238E27FC236}">
                <a16:creationId xmlns:a16="http://schemas.microsoft.com/office/drawing/2014/main" id="{8DD0F141-01AB-C448-831A-B212009D04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0600" y="3013076"/>
            <a:ext cx="241300" cy="187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71" name="Line 19">
            <a:extLst>
              <a:ext uri="{FF2B5EF4-FFF2-40B4-BE49-F238E27FC236}">
                <a16:creationId xmlns:a16="http://schemas.microsoft.com/office/drawing/2014/main" id="{AF8BBA80-A1FE-8046-91B7-E588716DF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0" y="3013076"/>
            <a:ext cx="241300" cy="187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72" name="Line 20">
            <a:extLst>
              <a:ext uri="{FF2B5EF4-FFF2-40B4-BE49-F238E27FC236}">
                <a16:creationId xmlns:a16="http://schemas.microsoft.com/office/drawing/2014/main" id="{F0904CF7-06D1-1C42-8253-F684323DB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0300" y="3613151"/>
            <a:ext cx="101600" cy="793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73" name="Line 21">
            <a:extLst>
              <a:ext uri="{FF2B5EF4-FFF2-40B4-BE49-F238E27FC236}">
                <a16:creationId xmlns:a16="http://schemas.microsoft.com/office/drawing/2014/main" id="{A06863BC-3DA8-BB40-86A3-2E9C9FE489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0" y="3633789"/>
            <a:ext cx="76200" cy="587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74" name="Line 22">
            <a:extLst>
              <a:ext uri="{FF2B5EF4-FFF2-40B4-BE49-F238E27FC236}">
                <a16:creationId xmlns:a16="http://schemas.microsoft.com/office/drawing/2014/main" id="{AC392D74-4DB1-CB4D-BE10-C0F9A80FAA6C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1900" y="3692525"/>
            <a:ext cx="2921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75" name="Line 23">
            <a:extLst>
              <a:ext uri="{FF2B5EF4-FFF2-40B4-BE49-F238E27FC236}">
                <a16:creationId xmlns:a16="http://schemas.microsoft.com/office/drawing/2014/main" id="{877AEE32-F3B5-1D45-9B1C-004E9FCCF6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0300" y="3692526"/>
            <a:ext cx="101600" cy="793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76" name="Line 24">
            <a:extLst>
              <a:ext uri="{FF2B5EF4-FFF2-40B4-BE49-F238E27FC236}">
                <a16:creationId xmlns:a16="http://schemas.microsoft.com/office/drawing/2014/main" id="{96FC9B17-D930-C34D-BC90-DF99C97D2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0" y="3692526"/>
            <a:ext cx="241300" cy="187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77" name="Line 25">
            <a:extLst>
              <a:ext uri="{FF2B5EF4-FFF2-40B4-BE49-F238E27FC236}">
                <a16:creationId xmlns:a16="http://schemas.microsoft.com/office/drawing/2014/main" id="{D21235CE-C920-5845-A97C-F2D84BC06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800" y="4184651"/>
            <a:ext cx="241300" cy="187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78" name="Line 26">
            <a:extLst>
              <a:ext uri="{FF2B5EF4-FFF2-40B4-BE49-F238E27FC236}">
                <a16:creationId xmlns:a16="http://schemas.microsoft.com/office/drawing/2014/main" id="{D4519A94-0CB6-2A45-B7CF-216333969C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80500" y="4184651"/>
            <a:ext cx="241300" cy="187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79" name="Line 27">
            <a:extLst>
              <a:ext uri="{FF2B5EF4-FFF2-40B4-BE49-F238E27FC236}">
                <a16:creationId xmlns:a16="http://schemas.microsoft.com/office/drawing/2014/main" id="{24D064A8-27FB-5C44-BB30-B1A4AA8B3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8100" y="437197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80" name="Line 28">
            <a:extLst>
              <a:ext uri="{FF2B5EF4-FFF2-40B4-BE49-F238E27FC236}">
                <a16:creationId xmlns:a16="http://schemas.microsoft.com/office/drawing/2014/main" id="{9194CAD2-5A7E-F843-BD38-97BB5D7452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88400" y="4371975"/>
            <a:ext cx="139700" cy="1079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381" name="Line 29">
            <a:extLst>
              <a:ext uri="{FF2B5EF4-FFF2-40B4-BE49-F238E27FC236}">
                <a16:creationId xmlns:a16="http://schemas.microsoft.com/office/drawing/2014/main" id="{F31375E1-1388-0B42-A8E4-0E88FF3EA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0500" y="4371976"/>
            <a:ext cx="152400" cy="1174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03361-3E61-3946-86C5-C911C69FD267}"/>
              </a:ext>
            </a:extLst>
          </p:cNvPr>
          <p:cNvSpPr txBox="1"/>
          <p:nvPr/>
        </p:nvSpPr>
        <p:spPr>
          <a:xfrm>
            <a:off x="3186546" y="365760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878D76-A612-A24D-B142-AF9910F6A4D9}"/>
              </a:ext>
            </a:extLst>
          </p:cNvPr>
          <p:cNvSpPr/>
          <p:nvPr/>
        </p:nvSpPr>
        <p:spPr>
          <a:xfrm>
            <a:off x="2286000" y="2861608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Marginal probability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probability of an event occurring (p(A)), it may be thought of as an unconditional probability.  It is not conditioned on another event.  Example:  the probability that a card drawn is red (p(red) = 0.5).  Another example:  the probability that a card drawn is a 4  (p(four)=1/13).</a:t>
            </a:r>
          </a:p>
          <a:p>
            <a:r>
              <a:rPr lang="en-US" sz="20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10629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Picture 2">
            <a:extLst>
              <a:ext uri="{FF2B5EF4-FFF2-40B4-BE49-F238E27FC236}">
                <a16:creationId xmlns:a16="http://schemas.microsoft.com/office/drawing/2014/main" id="{4BCB570B-D81A-6E43-B313-E46BA2418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4" y="3052764"/>
            <a:ext cx="5481637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1427" name="Text Box 3">
            <a:extLst>
              <a:ext uri="{FF2B5EF4-FFF2-40B4-BE49-F238E27FC236}">
                <a16:creationId xmlns:a16="http://schemas.microsoft.com/office/drawing/2014/main" id="{13757841-39C8-F54C-9EC1-0A6B6E280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451" y="5795964"/>
            <a:ext cx="971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tree 1</a:t>
            </a:r>
          </a:p>
        </p:txBody>
      </p:sp>
      <p:sp>
        <p:nvSpPr>
          <p:cNvPr id="231428" name="Text Box 4">
            <a:extLst>
              <a:ext uri="{FF2B5EF4-FFF2-40B4-BE49-F238E27FC236}">
                <a16:creationId xmlns:a16="http://schemas.microsoft.com/office/drawing/2014/main" id="{4E877B61-FDCF-C541-88AB-0919A5E0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651" y="5795964"/>
            <a:ext cx="971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tree 2</a:t>
            </a:r>
          </a:p>
        </p:txBody>
      </p:sp>
      <p:sp>
        <p:nvSpPr>
          <p:cNvPr id="231429" name="Text Box 5">
            <a:extLst>
              <a:ext uri="{FF2B5EF4-FFF2-40B4-BE49-F238E27FC236}">
                <a16:creationId xmlns:a16="http://schemas.microsoft.com/office/drawing/2014/main" id="{178A80EC-55A5-EE46-BF7E-9BFFA4FE9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851" y="5749926"/>
            <a:ext cx="971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tree 3</a:t>
            </a:r>
          </a:p>
        </p:txBody>
      </p:sp>
      <p:sp>
        <p:nvSpPr>
          <p:cNvPr id="231430" name="Oval 6">
            <a:extLst>
              <a:ext uri="{FF2B5EF4-FFF2-40B4-BE49-F238E27FC236}">
                <a16:creationId xmlns:a16="http://schemas.microsoft.com/office/drawing/2014/main" id="{37C3868D-36F6-0D4E-9B91-5AB153BD1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513" y="3836988"/>
            <a:ext cx="184150" cy="184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431" name="Line 7">
            <a:extLst>
              <a:ext uri="{FF2B5EF4-FFF2-40B4-BE49-F238E27FC236}">
                <a16:creationId xmlns:a16="http://schemas.microsoft.com/office/drawing/2014/main" id="{8099A0FE-B5D9-4346-A8E1-1D7A1AC359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19714" y="3571875"/>
            <a:ext cx="53975" cy="2047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432" name="Oval 8">
            <a:extLst>
              <a:ext uri="{FF2B5EF4-FFF2-40B4-BE49-F238E27FC236}">
                <a16:creationId xmlns:a16="http://schemas.microsoft.com/office/drawing/2014/main" id="{033A2E61-7FD3-2942-9784-92426D188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850" y="3386138"/>
            <a:ext cx="184150" cy="184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433" name="Oval 9">
            <a:extLst>
              <a:ext uri="{FF2B5EF4-FFF2-40B4-BE49-F238E27FC236}">
                <a16:creationId xmlns:a16="http://schemas.microsoft.com/office/drawing/2014/main" id="{D8D6FE4D-ABB4-074E-9000-DBC9A7358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235450"/>
            <a:ext cx="184150" cy="184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434" name="Line 10">
            <a:extLst>
              <a:ext uri="{FF2B5EF4-FFF2-40B4-BE49-F238E27FC236}">
                <a16:creationId xmlns:a16="http://schemas.microsoft.com/office/drawing/2014/main" id="{5FABE104-6C76-9844-BC0D-43ECCC9978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4027489"/>
            <a:ext cx="31750" cy="16668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435" name="Text Box 11">
            <a:extLst>
              <a:ext uri="{FF2B5EF4-FFF2-40B4-BE49-F238E27FC236}">
                <a16:creationId xmlns:a16="http://schemas.microsoft.com/office/drawing/2014/main" id="{F1FCEB9F-8356-0044-B21E-F03B5AA24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713" y="3197226"/>
            <a:ext cx="164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always accept</a:t>
            </a:r>
          </a:p>
        </p:txBody>
      </p:sp>
      <p:sp>
        <p:nvSpPr>
          <p:cNvPr id="231436" name="Text Box 12">
            <a:extLst>
              <a:ext uri="{FF2B5EF4-FFF2-40B4-BE49-F238E27FC236}">
                <a16:creationId xmlns:a16="http://schemas.microsoft.com/office/drawing/2014/main" id="{E9C39CBE-6F3E-D44B-8B16-66F0144E6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051" y="4056063"/>
            <a:ext cx="20812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accept sometimes</a:t>
            </a:r>
          </a:p>
        </p:txBody>
      </p:sp>
      <p:sp>
        <p:nvSpPr>
          <p:cNvPr id="231437" name="Rectangle 13">
            <a:extLst>
              <a:ext uri="{FF2B5EF4-FFF2-40B4-BE49-F238E27FC236}">
                <a16:creationId xmlns:a16="http://schemas.microsoft.com/office/drawing/2014/main" id="{AC093BDF-5DA2-BC4F-9014-A804371171B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679701" y="881064"/>
            <a:ext cx="6278563" cy="2073275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90000"/>
              </a:lnSpc>
              <a:buSzTx/>
              <a:buFont typeface="Wingdings" pitchFamily="2" charset="2"/>
              <a:buAutoNum type="arabicPeriod"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Start at an arbitrary point </a:t>
            </a:r>
          </a:p>
          <a:p>
            <a:pPr marL="457200" indent="-457200">
              <a:lnSpc>
                <a:spcPct val="90000"/>
              </a:lnSpc>
              <a:buSzTx/>
              <a:buFont typeface="Wingdings" pitchFamily="2" charset="2"/>
              <a:buAutoNum type="arabicPeriod"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Make a small random move</a:t>
            </a:r>
          </a:p>
          <a:p>
            <a:pPr marL="457200" indent="-457200">
              <a:lnSpc>
                <a:spcPct val="90000"/>
              </a:lnSpc>
              <a:buSzTx/>
              <a:buFont typeface="Wingdings" pitchFamily="2" charset="2"/>
              <a:buAutoNum type="arabicPeriod"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Calculate height ratio (</a:t>
            </a: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) of new state to old state:</a:t>
            </a:r>
          </a:p>
          <a:p>
            <a:pPr marL="838200" lvl="1" indent="-381000">
              <a:lnSpc>
                <a:spcPct val="90000"/>
              </a:lnSpc>
              <a:buSzTx/>
              <a:buFont typeface="Wingdings" pitchFamily="2" charset="2"/>
              <a:buAutoNum type="arabicPeriod"/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r &gt; 1 -&gt; new state accepted</a:t>
            </a:r>
          </a:p>
          <a:p>
            <a:pPr marL="838200" lvl="1" indent="-381000">
              <a:lnSpc>
                <a:spcPct val="90000"/>
              </a:lnSpc>
              <a:buSzTx/>
              <a:buFont typeface="Wingdings" pitchFamily="2" charset="2"/>
              <a:buAutoNum type="arabicPeriod"/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r &lt; 1 -&gt; new state accepted with probability </a:t>
            </a:r>
            <a:r>
              <a:rPr lang="en-US" altLang="en-US" sz="1600" i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. If new state not accepted, stay in the old state</a:t>
            </a:r>
            <a:endParaRPr lang="en-US" altLang="en-US" sz="1600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90000"/>
              </a:lnSpc>
              <a:buSzTx/>
              <a:buFont typeface="Wingdings" pitchFamily="2" charset="2"/>
              <a:buAutoNum type="arabicPeriod"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Go to step 2</a:t>
            </a:r>
          </a:p>
          <a:p>
            <a:pPr marL="457200" indent="-457200">
              <a:lnSpc>
                <a:spcPct val="90000"/>
              </a:lnSpc>
              <a:buSzTx/>
              <a:buFont typeface="Wingdings" pitchFamily="2" charset="2"/>
              <a:buAutoNum type="arabicPeriod"/>
            </a:pP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438" name="Text Box 14">
            <a:extLst>
              <a:ext uri="{FF2B5EF4-FFF2-40B4-BE49-F238E27FC236}">
                <a16:creationId xmlns:a16="http://schemas.microsoft.com/office/drawing/2014/main" id="{7CA0F5FD-424B-CB48-8A60-5C3884FCF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320675"/>
            <a:ext cx="4040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u="sng">
                <a:latin typeface="Arial" panose="020B0604020202020204" pitchFamily="34" charset="0"/>
                <a:cs typeface="Arial" panose="020B0604020202020204" pitchFamily="34" charset="0"/>
              </a:rPr>
              <a:t>Markov chain Monte Carlo</a:t>
            </a:r>
          </a:p>
        </p:txBody>
      </p:sp>
      <p:sp>
        <p:nvSpPr>
          <p:cNvPr id="231439" name="Text Box 15">
            <a:extLst>
              <a:ext uri="{FF2B5EF4-FFF2-40B4-BE49-F238E27FC236}">
                <a16:creationId xmlns:a16="http://schemas.microsoft.com/office/drawing/2014/main" id="{5A6CE142-8D24-E344-A394-84FDBF1A6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9" y="3787776"/>
            <a:ext cx="2898775" cy="1558925"/>
          </a:xfrm>
          <a:prstGeom prst="rect">
            <a:avLst/>
          </a:prstGeom>
          <a:solidFill>
            <a:srgbClr val="FFE78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The proportion of time the MCMC procedure samples from a particular parameter region is an estimate of that region’s posterior probability density</a:t>
            </a:r>
          </a:p>
        </p:txBody>
      </p:sp>
      <p:sp>
        <p:nvSpPr>
          <p:cNvPr id="231440" name="Text Box 16">
            <a:extLst>
              <a:ext uri="{FF2B5EF4-FFF2-40B4-BE49-F238E27FC236}">
                <a16:creationId xmlns:a16="http://schemas.microsoft.com/office/drawing/2014/main" id="{D52C049F-0B4F-8E4D-8685-7F19EFAE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5388" y="3806825"/>
            <a:ext cx="2984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1441" name="Text Box 17">
            <a:extLst>
              <a:ext uri="{FF2B5EF4-FFF2-40B4-BE49-F238E27FC236}">
                <a16:creationId xmlns:a16="http://schemas.microsoft.com/office/drawing/2014/main" id="{4D706C26-8A50-CE40-B2F0-F508C7072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726" y="4173538"/>
            <a:ext cx="428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2b</a:t>
            </a:r>
          </a:p>
        </p:txBody>
      </p:sp>
      <p:sp>
        <p:nvSpPr>
          <p:cNvPr id="231442" name="Text Box 18">
            <a:extLst>
              <a:ext uri="{FF2B5EF4-FFF2-40B4-BE49-F238E27FC236}">
                <a16:creationId xmlns:a16="http://schemas.microsoft.com/office/drawing/2014/main" id="{4EB87B5C-8ABE-4549-AC09-C2D70481C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0" y="3452813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2a</a:t>
            </a:r>
          </a:p>
        </p:txBody>
      </p:sp>
      <p:sp>
        <p:nvSpPr>
          <p:cNvPr id="231443" name="Text Box 19">
            <a:extLst>
              <a:ext uri="{FF2B5EF4-FFF2-40B4-BE49-F238E27FC236}">
                <a16:creationId xmlns:a16="http://schemas.microsoft.com/office/drawing/2014/main" id="{A80C9F49-0ECC-9D4B-878F-4CCD14032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901" y="5245101"/>
            <a:ext cx="779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20 %</a:t>
            </a:r>
          </a:p>
        </p:txBody>
      </p:sp>
      <p:sp>
        <p:nvSpPr>
          <p:cNvPr id="231444" name="Text Box 20">
            <a:extLst>
              <a:ext uri="{FF2B5EF4-FFF2-40B4-BE49-F238E27FC236}">
                <a16:creationId xmlns:a16="http://schemas.microsoft.com/office/drawing/2014/main" id="{C39247A3-F715-7A40-8C4E-506AC5526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2801" y="5238751"/>
            <a:ext cx="779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48 %</a:t>
            </a:r>
          </a:p>
        </p:txBody>
      </p:sp>
      <p:sp>
        <p:nvSpPr>
          <p:cNvPr id="231445" name="Text Box 21">
            <a:extLst>
              <a:ext uri="{FF2B5EF4-FFF2-40B4-BE49-F238E27FC236}">
                <a16:creationId xmlns:a16="http://schemas.microsoft.com/office/drawing/2014/main" id="{0EA648AE-CFF7-FB4F-916B-FCD237B88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638" y="5240339"/>
            <a:ext cx="7794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32 %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4FAC9-858A-334B-BF1F-E7885B220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75"/>
          <a:stretch/>
        </p:blipFill>
        <p:spPr>
          <a:xfrm>
            <a:off x="0" y="0"/>
            <a:ext cx="11049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7F6008-6367-FF45-94A5-36084BD18525}"/>
              </a:ext>
            </a:extLst>
          </p:cNvPr>
          <p:cNvSpPr/>
          <p:nvPr/>
        </p:nvSpPr>
        <p:spPr>
          <a:xfrm>
            <a:off x="5943600" y="1447800"/>
            <a:ext cx="5257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probability</a:t>
            </a:r>
            <a:r>
              <a:rPr lang="en-US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 p(A and B).  The probability of event A </a:t>
            </a: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event B occurring.  It is the probability of the intersection of two or more events.  The probability of the intersection of A and B may be written p(A ∩ B). Example:  the probability that a card is a four and red =p(four and red) = 2/52=1/26.  (There are two red fours in a deck of 52, the 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of hearts</a:t>
            </a:r>
            <a:r>
              <a:rPr lang="en-US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 the 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of diamonds</a:t>
            </a:r>
            <a:r>
              <a:rPr lang="en-US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8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probability</a:t>
            </a:r>
            <a:r>
              <a:rPr lang="en-US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 p(A|B) is the probability of event A occurring, given that event B occurs. Example:  given that you drew a red card, what’s the probability that it’s a four (p(</a:t>
            </a:r>
            <a:r>
              <a:rPr lang="en-US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four|red</a:t>
            </a:r>
            <a:r>
              <a:rPr lang="en-US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))=2/26=1/13.  So out of the 26 red cards (given a red card), there are two fours so 2/26=1/13.</a:t>
            </a:r>
          </a:p>
        </p:txBody>
      </p:sp>
    </p:spTree>
    <p:extLst>
      <p:ext uri="{BB962C8B-B14F-4D97-AF65-F5344CB8AC3E}">
        <p14:creationId xmlns:p14="http://schemas.microsoft.com/office/powerpoint/2010/main" val="538438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B190CA8A-BAC4-7A40-9B51-EB6A286BB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525" y="34750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4E0A380F-0CD9-E444-B786-D8CF0B64C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1"/>
            <a:ext cx="7620000" cy="533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Text Box 4">
            <a:extLst>
              <a:ext uri="{FF2B5EF4-FFF2-40B4-BE49-F238E27FC236}">
                <a16:creationId xmlns:a16="http://schemas.microsoft.com/office/drawing/2014/main" id="{8F8664D0-D5B6-A54B-B7A8-93C690C65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326" y="3703639"/>
            <a:ext cx="11448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burn-in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5" name="Line 5">
            <a:extLst>
              <a:ext uri="{FF2B5EF4-FFF2-40B4-BE49-F238E27FC236}">
                <a16:creationId xmlns:a16="http://schemas.microsoft.com/office/drawing/2014/main" id="{1B508D04-5275-6944-A6BC-F8CFDA0BEE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35052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C9ED0A6D-4949-9046-AB2C-BE02E6746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3113" y="469901"/>
            <a:ext cx="5493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stationary phase sampled with thinning</a:t>
            </a:r>
          </a:p>
          <a:p>
            <a:pPr algn="ctr"/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(rapid mixing essential)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7" name="Line 7">
            <a:extLst>
              <a:ext uri="{FF2B5EF4-FFF2-40B4-BE49-F238E27FC236}">
                <a16:creationId xmlns:a16="http://schemas.microsoft.com/office/drawing/2014/main" id="{6B9044EE-276C-6C47-AF34-764E56CF54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1295400"/>
            <a:ext cx="15240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8" name="Line 8">
            <a:extLst>
              <a:ext uri="{FF2B5EF4-FFF2-40B4-BE49-F238E27FC236}">
                <a16:creationId xmlns:a16="http://schemas.microsoft.com/office/drawing/2014/main" id="{84F4F4B8-B66C-E74B-9644-7C68E309333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12954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504" name="Group 8">
            <a:extLst>
              <a:ext uri="{FF2B5EF4-FFF2-40B4-BE49-F238E27FC236}">
                <a16:creationId xmlns:a16="http://schemas.microsoft.com/office/drawing/2014/main" id="{AFFF605D-4765-5B41-BA17-593F2184E38A}"/>
              </a:ext>
            </a:extLst>
          </p:cNvPr>
          <p:cNvGrpSpPr>
            <a:grpSpLocks/>
          </p:cNvGrpSpPr>
          <p:nvPr/>
        </p:nvGrpSpPr>
        <p:grpSpPr bwMode="auto">
          <a:xfrm>
            <a:off x="4248150" y="1143001"/>
            <a:ext cx="6115050" cy="5021263"/>
            <a:chOff x="1055" y="293"/>
            <a:chExt cx="4521" cy="3590"/>
          </a:xfrm>
        </p:grpSpPr>
        <p:pic>
          <p:nvPicPr>
            <p:cNvPr id="234498" name="Picture 2">
              <a:extLst>
                <a:ext uri="{FF2B5EF4-FFF2-40B4-BE49-F238E27FC236}">
                  <a16:creationId xmlns:a16="http://schemas.microsoft.com/office/drawing/2014/main" id="{481326E3-B05F-BD4A-852D-1FAC374BE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303"/>
              <a:ext cx="3453" cy="1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4499" name="Picture 3">
              <a:extLst>
                <a:ext uri="{FF2B5EF4-FFF2-40B4-BE49-F238E27FC236}">
                  <a16:creationId xmlns:a16="http://schemas.microsoft.com/office/drawing/2014/main" id="{8F95AC55-0C15-0B43-843D-C8848CFF1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" y="2443"/>
              <a:ext cx="3453" cy="1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4500" name="Oval 4">
              <a:extLst>
                <a:ext uri="{FF2B5EF4-FFF2-40B4-BE49-F238E27FC236}">
                  <a16:creationId xmlns:a16="http://schemas.microsoft.com/office/drawing/2014/main" id="{FAE0C312-140A-FC4B-8A3A-E281B998B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1597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501" name="Oval 5">
              <a:extLst>
                <a:ext uri="{FF2B5EF4-FFF2-40B4-BE49-F238E27FC236}">
                  <a16:creationId xmlns:a16="http://schemas.microsoft.com/office/drawing/2014/main" id="{5C427A74-95DE-EB4E-8870-80AE3908F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355"/>
              <a:ext cx="91" cy="9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502" name="Text Box 6">
              <a:extLst>
                <a:ext uri="{FF2B5EF4-FFF2-40B4-BE49-F238E27FC236}">
                  <a16:creationId xmlns:a16="http://schemas.microsoft.com/office/drawing/2014/main" id="{0D263B70-4F60-E446-A594-B1FA1ED373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9" y="293"/>
              <a:ext cx="11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cold chain</a:t>
              </a:r>
            </a:p>
          </p:txBody>
        </p:sp>
        <p:sp>
          <p:nvSpPr>
            <p:cNvPr id="234503" name="Text Box 7">
              <a:extLst>
                <a:ext uri="{FF2B5EF4-FFF2-40B4-BE49-F238E27FC236}">
                  <a16:creationId xmlns:a16="http://schemas.microsoft.com/office/drawing/2014/main" id="{9D43E6D5-141E-3546-923C-6D3E47BCB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9" y="2491"/>
              <a:ext cx="147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heated chain</a:t>
              </a:r>
            </a:p>
          </p:txBody>
        </p:sp>
      </p:grpSp>
      <p:sp>
        <p:nvSpPr>
          <p:cNvPr id="234505" name="Text Box 9">
            <a:extLst>
              <a:ext uri="{FF2B5EF4-FFF2-40B4-BE49-F238E27FC236}">
                <a16:creationId xmlns:a16="http://schemas.microsoft.com/office/drawing/2014/main" id="{FD603479-9D0C-F74E-A241-C6291493D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776" y="1089026"/>
            <a:ext cx="22828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Metropolis-coupled Markov chain Monte Carlo</a:t>
            </a: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a. k. a.</a:t>
            </a: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MCMCMC</a:t>
            </a: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a. k. a.</a:t>
            </a: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(MC)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aphicFrame>
        <p:nvGraphicFramePr>
          <p:cNvPr id="234506" name="Object 10">
            <a:extLst>
              <a:ext uri="{FF2B5EF4-FFF2-40B4-BE49-F238E27FC236}">
                <a16:creationId xmlns:a16="http://schemas.microsoft.com/office/drawing/2014/main" id="{3155CEEB-9F6A-E342-AE58-939A934D91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8864" y="627064"/>
          <a:ext cx="896937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37" name="Equation" r:id="rId5" imgW="13169900" imgH="4686300" progId="Equation.3">
                  <p:embed/>
                </p:oleObj>
              </mc:Choice>
              <mc:Fallback>
                <p:oleObj name="Equation" r:id="rId5" imgW="13169900" imgH="4686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8864" y="627064"/>
                        <a:ext cx="896937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07" name="Object 11">
            <a:extLst>
              <a:ext uri="{FF2B5EF4-FFF2-40B4-BE49-F238E27FC236}">
                <a16:creationId xmlns:a16="http://schemas.microsoft.com/office/drawing/2014/main" id="{78C37AA7-AB3D-9148-9F44-15FC3880AF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7276" y="3756025"/>
          <a:ext cx="8985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38" name="Equation" r:id="rId7" imgW="13169900" imgH="4686300" progId="Equation.3">
                  <p:embed/>
                </p:oleObj>
              </mc:Choice>
              <mc:Fallback>
                <p:oleObj name="Equation" r:id="rId7" imgW="13169900" imgH="4686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276" y="3756025"/>
                        <a:ext cx="898525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08" name="Text Box 12">
            <a:extLst>
              <a:ext uri="{FF2B5EF4-FFF2-40B4-BE49-F238E27FC236}">
                <a16:creationId xmlns:a16="http://schemas.microsoft.com/office/drawing/2014/main" id="{B51052BC-178E-964A-A4DD-73F3DF491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6" y="3690939"/>
            <a:ext cx="2778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>
            <a:extLst>
              <a:ext uri="{FF2B5EF4-FFF2-40B4-BE49-F238E27FC236}">
                <a16:creationId xmlns:a16="http://schemas.microsoft.com/office/drawing/2014/main" id="{45804652-C048-E24C-A596-D22C02DA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014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4739" name="Picture 3">
            <a:extLst>
              <a:ext uri="{FF2B5EF4-FFF2-40B4-BE49-F238E27FC236}">
                <a16:creationId xmlns:a16="http://schemas.microsoft.com/office/drawing/2014/main" id="{3F63A8E8-B42F-D64E-A2F1-B8BBFADEE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3878263"/>
            <a:ext cx="54816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4740" name="Oval 4">
            <a:extLst>
              <a:ext uri="{FF2B5EF4-FFF2-40B4-BE49-F238E27FC236}">
                <a16:creationId xmlns:a16="http://schemas.microsoft.com/office/drawing/2014/main" id="{457CDEC7-3636-8441-B4AD-7E7288FDD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963" y="25352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741" name="Oval 5">
            <a:extLst>
              <a:ext uri="{FF2B5EF4-FFF2-40B4-BE49-F238E27FC236}">
                <a16:creationId xmlns:a16="http://schemas.microsoft.com/office/drawing/2014/main" id="{F375FDB0-69D3-B44D-BBEB-6DE676278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1" y="5326063"/>
            <a:ext cx="144463" cy="1444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742" name="Text Box 6">
            <a:extLst>
              <a:ext uri="{FF2B5EF4-FFF2-40B4-BE49-F238E27FC236}">
                <a16:creationId xmlns:a16="http://schemas.microsoft.com/office/drawing/2014/main" id="{80DC74C8-3EE2-AF49-B807-A349C36E3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465138"/>
            <a:ext cx="159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cold chain</a:t>
            </a:r>
          </a:p>
        </p:txBody>
      </p:sp>
      <p:sp>
        <p:nvSpPr>
          <p:cNvPr id="244743" name="Text Box 7">
            <a:extLst>
              <a:ext uri="{FF2B5EF4-FFF2-40B4-BE49-F238E27FC236}">
                <a16:creationId xmlns:a16="http://schemas.microsoft.com/office/drawing/2014/main" id="{1CAEE2F9-A821-F943-994F-13B30665C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1" y="3956050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hot chain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2" name="Picture 2">
            <a:extLst>
              <a:ext uri="{FF2B5EF4-FFF2-40B4-BE49-F238E27FC236}">
                <a16:creationId xmlns:a16="http://schemas.microsoft.com/office/drawing/2014/main" id="{C16DB4E3-2434-BA41-BC58-4FFC00EF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014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63" name="Picture 3">
            <a:extLst>
              <a:ext uri="{FF2B5EF4-FFF2-40B4-BE49-F238E27FC236}">
                <a16:creationId xmlns:a16="http://schemas.microsoft.com/office/drawing/2014/main" id="{66ABD644-5F2A-9A40-9002-916CFB66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3878263"/>
            <a:ext cx="54816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64" name="Oval 4">
            <a:extLst>
              <a:ext uri="{FF2B5EF4-FFF2-40B4-BE49-F238E27FC236}">
                <a16:creationId xmlns:a16="http://schemas.microsoft.com/office/drawing/2014/main" id="{FC42BDB2-320A-6F41-A644-AC1C54F36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3" y="2384426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65" name="Oval 5">
            <a:extLst>
              <a:ext uri="{FF2B5EF4-FFF2-40B4-BE49-F238E27FC236}">
                <a16:creationId xmlns:a16="http://schemas.microsoft.com/office/drawing/2014/main" id="{0EF138B7-8660-C24C-9A37-65726BE8D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1926" y="5492751"/>
            <a:ext cx="144463" cy="1444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66" name="Text Box 6">
            <a:extLst>
              <a:ext uri="{FF2B5EF4-FFF2-40B4-BE49-F238E27FC236}">
                <a16:creationId xmlns:a16="http://schemas.microsoft.com/office/drawing/2014/main" id="{67EF6780-C66D-0744-AD96-FE42B4F8C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465138"/>
            <a:ext cx="159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cold chain</a:t>
            </a:r>
          </a:p>
        </p:txBody>
      </p:sp>
      <p:sp>
        <p:nvSpPr>
          <p:cNvPr id="245767" name="Text Box 7">
            <a:extLst>
              <a:ext uri="{FF2B5EF4-FFF2-40B4-BE49-F238E27FC236}">
                <a16:creationId xmlns:a16="http://schemas.microsoft.com/office/drawing/2014/main" id="{2391DC86-C433-144B-B3CA-59E88046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1" y="3956050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hot chain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>
            <a:extLst>
              <a:ext uri="{FF2B5EF4-FFF2-40B4-BE49-F238E27FC236}">
                <a16:creationId xmlns:a16="http://schemas.microsoft.com/office/drawing/2014/main" id="{8A0C7DA6-0CDC-8640-AB46-52D9CD67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014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787" name="Picture 3">
            <a:extLst>
              <a:ext uri="{FF2B5EF4-FFF2-40B4-BE49-F238E27FC236}">
                <a16:creationId xmlns:a16="http://schemas.microsoft.com/office/drawing/2014/main" id="{5541CD25-85A1-4144-A6E5-D4B1B8E63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3878263"/>
            <a:ext cx="54816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788" name="Oval 4">
            <a:extLst>
              <a:ext uri="{FF2B5EF4-FFF2-40B4-BE49-F238E27FC236}">
                <a16:creationId xmlns:a16="http://schemas.microsoft.com/office/drawing/2014/main" id="{0C38B61F-3D9A-C441-BB1F-541DF14CC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526" y="221773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789" name="Oval 5">
            <a:extLst>
              <a:ext uri="{FF2B5EF4-FFF2-40B4-BE49-F238E27FC236}">
                <a16:creationId xmlns:a16="http://schemas.microsoft.com/office/drawing/2014/main" id="{D58602B5-59FA-1648-8080-3DB179C89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926" y="5548313"/>
            <a:ext cx="144463" cy="1444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790" name="Text Box 6">
            <a:extLst>
              <a:ext uri="{FF2B5EF4-FFF2-40B4-BE49-F238E27FC236}">
                <a16:creationId xmlns:a16="http://schemas.microsoft.com/office/drawing/2014/main" id="{94C59BAC-98D7-8B46-AE1C-E2D4D9392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465138"/>
            <a:ext cx="159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cold chain</a:t>
            </a:r>
          </a:p>
        </p:txBody>
      </p:sp>
      <p:sp>
        <p:nvSpPr>
          <p:cNvPr id="246791" name="Text Box 7">
            <a:extLst>
              <a:ext uri="{FF2B5EF4-FFF2-40B4-BE49-F238E27FC236}">
                <a16:creationId xmlns:a16="http://schemas.microsoft.com/office/drawing/2014/main" id="{2FDD214E-00B3-ED45-8FEE-9C96604AD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1" y="3956050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hot chain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>
            <a:extLst>
              <a:ext uri="{FF2B5EF4-FFF2-40B4-BE49-F238E27FC236}">
                <a16:creationId xmlns:a16="http://schemas.microsoft.com/office/drawing/2014/main" id="{7F5533CC-B8CC-2A40-8174-8655355B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014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7811" name="Picture 3">
            <a:extLst>
              <a:ext uri="{FF2B5EF4-FFF2-40B4-BE49-F238E27FC236}">
                <a16:creationId xmlns:a16="http://schemas.microsoft.com/office/drawing/2014/main" id="{D4DD6600-6EA7-8F4C-AB74-65B757FF1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3878263"/>
            <a:ext cx="54816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7812" name="Oval 4">
            <a:extLst>
              <a:ext uri="{FF2B5EF4-FFF2-40B4-BE49-F238E27FC236}">
                <a16:creationId xmlns:a16="http://schemas.microsoft.com/office/drawing/2014/main" id="{4FF3052C-27A2-374E-85AD-56B3EE57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526" y="221773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813" name="Oval 5">
            <a:extLst>
              <a:ext uri="{FF2B5EF4-FFF2-40B4-BE49-F238E27FC236}">
                <a16:creationId xmlns:a16="http://schemas.microsoft.com/office/drawing/2014/main" id="{6B8F9217-DC7B-0945-A789-17962DE6B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926" y="5548313"/>
            <a:ext cx="144463" cy="1444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814" name="Oval 6">
            <a:extLst>
              <a:ext uri="{FF2B5EF4-FFF2-40B4-BE49-F238E27FC236}">
                <a16:creationId xmlns:a16="http://schemas.microsoft.com/office/drawing/2014/main" id="{71D22DCD-5BDA-9248-8B68-6F4AAF343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113" y="5216526"/>
            <a:ext cx="144462" cy="1444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815" name="Line 7">
            <a:extLst>
              <a:ext uri="{FF2B5EF4-FFF2-40B4-BE49-F238E27FC236}">
                <a16:creationId xmlns:a16="http://schemas.microsoft.com/office/drawing/2014/main" id="{344A416A-175E-1846-975B-B767862568A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1138" y="5326064"/>
            <a:ext cx="296862" cy="1984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816" name="Oval 8">
            <a:extLst>
              <a:ext uri="{FF2B5EF4-FFF2-40B4-BE49-F238E27FC236}">
                <a16:creationId xmlns:a16="http://schemas.microsoft.com/office/drawing/2014/main" id="{1DC0C13C-C4B1-3742-88DB-71D01238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513" y="2671763"/>
            <a:ext cx="144462" cy="1444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817" name="Line 9">
            <a:extLst>
              <a:ext uri="{FF2B5EF4-FFF2-40B4-BE49-F238E27FC236}">
                <a16:creationId xmlns:a16="http://schemas.microsoft.com/office/drawing/2014/main" id="{5F05FF28-64AB-2F42-AD05-C015E39E6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325" y="2354263"/>
            <a:ext cx="304800" cy="29051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818" name="Line 10">
            <a:extLst>
              <a:ext uri="{FF2B5EF4-FFF2-40B4-BE49-F238E27FC236}">
                <a16:creationId xmlns:a16="http://schemas.microsoft.com/office/drawing/2014/main" id="{4824BAA1-07C7-4D49-8079-AE8216BA40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0963" y="2316164"/>
            <a:ext cx="0" cy="29797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819" name="Line 11">
            <a:extLst>
              <a:ext uri="{FF2B5EF4-FFF2-40B4-BE49-F238E27FC236}">
                <a16:creationId xmlns:a16="http://schemas.microsoft.com/office/drawing/2014/main" id="{63C9BE93-56FF-004E-A7A5-046CDDC504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4363" y="2755900"/>
            <a:ext cx="0" cy="2851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820" name="Text Box 12">
            <a:extLst>
              <a:ext uri="{FF2B5EF4-FFF2-40B4-BE49-F238E27FC236}">
                <a16:creationId xmlns:a16="http://schemas.microsoft.com/office/drawing/2014/main" id="{BED56557-824F-8342-8B1A-5FEAF4E26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313" y="3363913"/>
            <a:ext cx="210820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unsuccessful swap</a:t>
            </a:r>
          </a:p>
        </p:txBody>
      </p:sp>
      <p:sp>
        <p:nvSpPr>
          <p:cNvPr id="247821" name="Text Box 13">
            <a:extLst>
              <a:ext uri="{FF2B5EF4-FFF2-40B4-BE49-F238E27FC236}">
                <a16:creationId xmlns:a16="http://schemas.microsoft.com/office/drawing/2014/main" id="{35391D4F-78DF-AB46-A1DA-E88EA775A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465138"/>
            <a:ext cx="159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cold chain</a:t>
            </a:r>
          </a:p>
        </p:txBody>
      </p:sp>
      <p:sp>
        <p:nvSpPr>
          <p:cNvPr id="247822" name="Text Box 14">
            <a:extLst>
              <a:ext uri="{FF2B5EF4-FFF2-40B4-BE49-F238E27FC236}">
                <a16:creationId xmlns:a16="http://schemas.microsoft.com/office/drawing/2014/main" id="{10520F23-7937-8E42-982D-7F19CC956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1" y="3956050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hot chain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>
            <a:extLst>
              <a:ext uri="{FF2B5EF4-FFF2-40B4-BE49-F238E27FC236}">
                <a16:creationId xmlns:a16="http://schemas.microsoft.com/office/drawing/2014/main" id="{EF0A4224-68DC-5F4B-9052-87E31EE5D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014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8835" name="Picture 3">
            <a:extLst>
              <a:ext uri="{FF2B5EF4-FFF2-40B4-BE49-F238E27FC236}">
                <a16:creationId xmlns:a16="http://schemas.microsoft.com/office/drawing/2014/main" id="{FED4EFB0-DE67-B747-B1A4-04A226F35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3878263"/>
            <a:ext cx="54816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8836" name="Oval 4">
            <a:extLst>
              <a:ext uri="{FF2B5EF4-FFF2-40B4-BE49-F238E27FC236}">
                <a16:creationId xmlns:a16="http://schemas.microsoft.com/office/drawing/2014/main" id="{74617CC6-84B5-D747-85A4-F98E562A2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776" y="2074863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8837" name="Oval 5">
            <a:extLst>
              <a:ext uri="{FF2B5EF4-FFF2-40B4-BE49-F238E27FC236}">
                <a16:creationId xmlns:a16="http://schemas.microsoft.com/office/drawing/2014/main" id="{ACC25BA5-E3DC-C740-85DE-F215AEC2F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1676" y="5373688"/>
            <a:ext cx="144463" cy="1444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8838" name="Text Box 6">
            <a:extLst>
              <a:ext uri="{FF2B5EF4-FFF2-40B4-BE49-F238E27FC236}">
                <a16:creationId xmlns:a16="http://schemas.microsoft.com/office/drawing/2014/main" id="{F2453BCB-E9A9-F846-B82F-5E8DB100D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465138"/>
            <a:ext cx="159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cold chain</a:t>
            </a:r>
          </a:p>
        </p:txBody>
      </p:sp>
      <p:sp>
        <p:nvSpPr>
          <p:cNvPr id="248839" name="Text Box 7">
            <a:extLst>
              <a:ext uri="{FF2B5EF4-FFF2-40B4-BE49-F238E27FC236}">
                <a16:creationId xmlns:a16="http://schemas.microsoft.com/office/drawing/2014/main" id="{E486767E-54CB-674A-837E-1FE2C30CA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1" y="3956050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hot chain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>
            <a:extLst>
              <a:ext uri="{FF2B5EF4-FFF2-40B4-BE49-F238E27FC236}">
                <a16:creationId xmlns:a16="http://schemas.microsoft.com/office/drawing/2014/main" id="{B77CAA97-1DCB-4A47-B390-C4A3C0D5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014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859" name="Picture 3">
            <a:extLst>
              <a:ext uri="{FF2B5EF4-FFF2-40B4-BE49-F238E27FC236}">
                <a16:creationId xmlns:a16="http://schemas.microsoft.com/office/drawing/2014/main" id="{F8C19CD2-F3D6-544B-B8B5-F9A77698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3878263"/>
            <a:ext cx="54816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9860" name="Oval 4">
            <a:extLst>
              <a:ext uri="{FF2B5EF4-FFF2-40B4-BE49-F238E27FC236}">
                <a16:creationId xmlns:a16="http://schemas.microsoft.com/office/drawing/2014/main" id="{AF10689E-7F61-7D40-AA46-A0011BC73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19161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861" name="Oval 5">
            <a:extLst>
              <a:ext uri="{FF2B5EF4-FFF2-40B4-BE49-F238E27FC236}">
                <a16:creationId xmlns:a16="http://schemas.microsoft.com/office/drawing/2014/main" id="{7221A973-F1B5-444F-831E-C29E9DB84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8051" y="5016501"/>
            <a:ext cx="144463" cy="1444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862" name="Text Box 6">
            <a:extLst>
              <a:ext uri="{FF2B5EF4-FFF2-40B4-BE49-F238E27FC236}">
                <a16:creationId xmlns:a16="http://schemas.microsoft.com/office/drawing/2014/main" id="{3E956D3C-7973-0649-9E0D-1B6195BE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465138"/>
            <a:ext cx="159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cold chain</a:t>
            </a:r>
          </a:p>
        </p:txBody>
      </p:sp>
      <p:sp>
        <p:nvSpPr>
          <p:cNvPr id="249863" name="Text Box 7">
            <a:extLst>
              <a:ext uri="{FF2B5EF4-FFF2-40B4-BE49-F238E27FC236}">
                <a16:creationId xmlns:a16="http://schemas.microsoft.com/office/drawing/2014/main" id="{FA271050-C42B-FE4E-8A9C-47B2F1E92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1" y="3956050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hot chain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>
            <a:extLst>
              <a:ext uri="{FF2B5EF4-FFF2-40B4-BE49-F238E27FC236}">
                <a16:creationId xmlns:a16="http://schemas.microsoft.com/office/drawing/2014/main" id="{6EF08C3D-0D33-AA48-9509-C114842DB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014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0883" name="Picture 3">
            <a:extLst>
              <a:ext uri="{FF2B5EF4-FFF2-40B4-BE49-F238E27FC236}">
                <a16:creationId xmlns:a16="http://schemas.microsoft.com/office/drawing/2014/main" id="{B5C529A9-686B-1C45-9883-8C361FF2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3878263"/>
            <a:ext cx="54816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0884" name="Oval 4">
            <a:extLst>
              <a:ext uri="{FF2B5EF4-FFF2-40B4-BE49-F238E27FC236}">
                <a16:creationId xmlns:a16="http://schemas.microsoft.com/office/drawing/2014/main" id="{FC122CE7-2D43-F842-B7BD-1F395F45E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1916113"/>
            <a:ext cx="144462" cy="1444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885" name="Oval 5">
            <a:extLst>
              <a:ext uri="{FF2B5EF4-FFF2-40B4-BE49-F238E27FC236}">
                <a16:creationId xmlns:a16="http://schemas.microsoft.com/office/drawing/2014/main" id="{F4BEE25B-7C3C-B441-841D-372E98739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8051" y="5016501"/>
            <a:ext cx="144463" cy="1444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886" name="Oval 6">
            <a:extLst>
              <a:ext uri="{FF2B5EF4-FFF2-40B4-BE49-F238E27FC236}">
                <a16:creationId xmlns:a16="http://schemas.microsoft.com/office/drawing/2014/main" id="{FE4AC50C-D609-2D40-9087-F662FF767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1930401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887" name="Oval 7">
            <a:extLst>
              <a:ext uri="{FF2B5EF4-FFF2-40B4-BE49-F238E27FC236}">
                <a16:creationId xmlns:a16="http://schemas.microsoft.com/office/drawing/2014/main" id="{E67F0243-989A-BB40-9E57-2AD4F42CB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551" y="4986338"/>
            <a:ext cx="144463" cy="1444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888" name="Line 8">
            <a:extLst>
              <a:ext uri="{FF2B5EF4-FFF2-40B4-BE49-F238E27FC236}">
                <a16:creationId xmlns:a16="http://schemas.microsoft.com/office/drawing/2014/main" id="{24925CF0-0366-6045-A002-B68A4D59B8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92876" y="5075238"/>
            <a:ext cx="7159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889" name="Line 9">
            <a:extLst>
              <a:ext uri="{FF2B5EF4-FFF2-40B4-BE49-F238E27FC236}">
                <a16:creationId xmlns:a16="http://schemas.microsoft.com/office/drawing/2014/main" id="{1FA5143C-ABFC-1E4D-BD7B-6FD3AB1ECE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4939" y="1981200"/>
            <a:ext cx="7318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890" name="Line 10">
            <a:extLst>
              <a:ext uri="{FF2B5EF4-FFF2-40B4-BE49-F238E27FC236}">
                <a16:creationId xmlns:a16="http://schemas.microsoft.com/office/drawing/2014/main" id="{5B74CAC4-261B-9443-BEFB-0AC4FE07B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0638" y="1997076"/>
            <a:ext cx="0" cy="3070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891" name="Line 11">
            <a:extLst>
              <a:ext uri="{FF2B5EF4-FFF2-40B4-BE49-F238E27FC236}">
                <a16:creationId xmlns:a16="http://schemas.microsoft.com/office/drawing/2014/main" id="{01C549AF-2882-0241-94F2-D51645A956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2663" y="2014539"/>
            <a:ext cx="0" cy="3070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892" name="Text Box 12">
            <a:extLst>
              <a:ext uri="{FF2B5EF4-FFF2-40B4-BE49-F238E27FC236}">
                <a16:creationId xmlns:a16="http://schemas.microsoft.com/office/drawing/2014/main" id="{05AC0884-5064-B442-82A1-7735CF6FF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465138"/>
            <a:ext cx="159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cold chain</a:t>
            </a:r>
          </a:p>
        </p:txBody>
      </p:sp>
      <p:sp>
        <p:nvSpPr>
          <p:cNvPr id="250893" name="Text Box 13">
            <a:extLst>
              <a:ext uri="{FF2B5EF4-FFF2-40B4-BE49-F238E27FC236}">
                <a16:creationId xmlns:a16="http://schemas.microsoft.com/office/drawing/2014/main" id="{A0506321-D11F-6F4B-AC90-DB82AC9F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1" y="3956050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hot chain</a:t>
            </a:r>
          </a:p>
        </p:txBody>
      </p:sp>
      <p:sp>
        <p:nvSpPr>
          <p:cNvPr id="250894" name="Text Box 14">
            <a:extLst>
              <a:ext uri="{FF2B5EF4-FFF2-40B4-BE49-F238E27FC236}">
                <a16:creationId xmlns:a16="http://schemas.microsoft.com/office/drawing/2014/main" id="{7B19D12C-B33B-B84A-A0CC-736B2FEC9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1" y="3363913"/>
            <a:ext cx="1870075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successful swap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6" name="Picture 2">
            <a:extLst>
              <a:ext uri="{FF2B5EF4-FFF2-40B4-BE49-F238E27FC236}">
                <a16:creationId xmlns:a16="http://schemas.microsoft.com/office/drawing/2014/main" id="{4A94DD31-9D96-C042-9CCC-DB16C2BC3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014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1907" name="Picture 3">
            <a:extLst>
              <a:ext uri="{FF2B5EF4-FFF2-40B4-BE49-F238E27FC236}">
                <a16:creationId xmlns:a16="http://schemas.microsoft.com/office/drawing/2014/main" id="{B050014D-8DAD-BF4B-8EC1-C07C50799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3878263"/>
            <a:ext cx="54816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1908" name="Oval 4">
            <a:extLst>
              <a:ext uri="{FF2B5EF4-FFF2-40B4-BE49-F238E27FC236}">
                <a16:creationId xmlns:a16="http://schemas.microsoft.com/office/drawing/2014/main" id="{961F65D5-B81C-EA42-8EB9-57D6AF23E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200183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909" name="Oval 5">
            <a:extLst>
              <a:ext uri="{FF2B5EF4-FFF2-40B4-BE49-F238E27FC236}">
                <a16:creationId xmlns:a16="http://schemas.microsoft.com/office/drawing/2014/main" id="{B303AA0D-DB65-8847-99F2-DC63EB9F0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801" y="4827588"/>
            <a:ext cx="144463" cy="1444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910" name="Text Box 6">
            <a:extLst>
              <a:ext uri="{FF2B5EF4-FFF2-40B4-BE49-F238E27FC236}">
                <a16:creationId xmlns:a16="http://schemas.microsoft.com/office/drawing/2014/main" id="{A019E8F8-9E4C-6D4A-930D-0C5AE2F0E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465138"/>
            <a:ext cx="159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cold chain</a:t>
            </a:r>
          </a:p>
        </p:txBody>
      </p:sp>
      <p:sp>
        <p:nvSpPr>
          <p:cNvPr id="251911" name="Text Box 7">
            <a:extLst>
              <a:ext uri="{FF2B5EF4-FFF2-40B4-BE49-F238E27FC236}">
                <a16:creationId xmlns:a16="http://schemas.microsoft.com/office/drawing/2014/main" id="{B746CB57-8C0D-594C-BC73-AE27D9F84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1" y="3956050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hot chain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30AD5-2763-8C4F-BAAD-8C0C077F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0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38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2">
            <a:extLst>
              <a:ext uri="{FF2B5EF4-FFF2-40B4-BE49-F238E27FC236}">
                <a16:creationId xmlns:a16="http://schemas.microsoft.com/office/drawing/2014/main" id="{CE66BA22-B0CB-BC4F-92E3-D24CC4866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014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2931" name="Picture 3">
            <a:extLst>
              <a:ext uri="{FF2B5EF4-FFF2-40B4-BE49-F238E27FC236}">
                <a16:creationId xmlns:a16="http://schemas.microsoft.com/office/drawing/2014/main" id="{17C465D9-E590-004C-B997-A44D816C9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3878263"/>
            <a:ext cx="54816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2932" name="Oval 4">
            <a:extLst>
              <a:ext uri="{FF2B5EF4-FFF2-40B4-BE49-F238E27FC236}">
                <a16:creationId xmlns:a16="http://schemas.microsoft.com/office/drawing/2014/main" id="{7008432A-81C5-2649-917A-1DEB9EC9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651" y="1851026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933" name="Oval 5">
            <a:extLst>
              <a:ext uri="{FF2B5EF4-FFF2-40B4-BE49-F238E27FC236}">
                <a16:creationId xmlns:a16="http://schemas.microsoft.com/office/drawing/2014/main" id="{7B33809A-A2DA-9B40-BE25-1AC4494F0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4605338"/>
            <a:ext cx="144462" cy="1444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934" name="Text Box 6">
            <a:extLst>
              <a:ext uri="{FF2B5EF4-FFF2-40B4-BE49-F238E27FC236}">
                <a16:creationId xmlns:a16="http://schemas.microsoft.com/office/drawing/2014/main" id="{A2E715D3-2A0C-EA45-8781-FF60029A8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465138"/>
            <a:ext cx="159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cold chain</a:t>
            </a:r>
          </a:p>
        </p:txBody>
      </p:sp>
      <p:sp>
        <p:nvSpPr>
          <p:cNvPr id="252935" name="Text Box 7">
            <a:extLst>
              <a:ext uri="{FF2B5EF4-FFF2-40B4-BE49-F238E27FC236}">
                <a16:creationId xmlns:a16="http://schemas.microsoft.com/office/drawing/2014/main" id="{2DC04676-09CE-AA4C-8064-E2253F3B5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1" y="3956050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hot chain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4" name="Picture 2">
            <a:extLst>
              <a:ext uri="{FF2B5EF4-FFF2-40B4-BE49-F238E27FC236}">
                <a16:creationId xmlns:a16="http://schemas.microsoft.com/office/drawing/2014/main" id="{E55EF698-4159-1944-A31A-AA179C35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014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3955" name="Picture 3">
            <a:extLst>
              <a:ext uri="{FF2B5EF4-FFF2-40B4-BE49-F238E27FC236}">
                <a16:creationId xmlns:a16="http://schemas.microsoft.com/office/drawing/2014/main" id="{C0EA5E31-2D74-3A42-AF74-5E3B4980B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3878263"/>
            <a:ext cx="54816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3956" name="Oval 4">
            <a:extLst>
              <a:ext uri="{FF2B5EF4-FFF2-40B4-BE49-F238E27FC236}">
                <a16:creationId xmlns:a16="http://schemas.microsoft.com/office/drawing/2014/main" id="{9BEA43C6-D480-5E4E-8FDC-F0D6CD4D0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651" y="1851026"/>
            <a:ext cx="144463" cy="1444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3957" name="Oval 5">
            <a:extLst>
              <a:ext uri="{FF2B5EF4-FFF2-40B4-BE49-F238E27FC236}">
                <a16:creationId xmlns:a16="http://schemas.microsoft.com/office/drawing/2014/main" id="{616BD3A4-8C19-3C41-98BD-3F7156909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4605338"/>
            <a:ext cx="144462" cy="1444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3958" name="Oval 6">
            <a:extLst>
              <a:ext uri="{FF2B5EF4-FFF2-40B4-BE49-F238E27FC236}">
                <a16:creationId xmlns:a16="http://schemas.microsoft.com/office/drawing/2014/main" id="{B34BC89E-2AB4-4F41-9CED-95642A3B7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826" y="143668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3959" name="Oval 7">
            <a:extLst>
              <a:ext uri="{FF2B5EF4-FFF2-40B4-BE49-F238E27FC236}">
                <a16:creationId xmlns:a16="http://schemas.microsoft.com/office/drawing/2014/main" id="{C43E7432-4CAF-784A-B6CC-36A984FCB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1238" y="4922838"/>
            <a:ext cx="144462" cy="1444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3960" name="Line 8">
            <a:extLst>
              <a:ext uri="{FF2B5EF4-FFF2-40B4-BE49-F238E27FC236}">
                <a16:creationId xmlns:a16="http://schemas.microsoft.com/office/drawing/2014/main" id="{E23E10A5-03B2-BF45-9F7A-4DC9F4EEBED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84926" y="1554163"/>
            <a:ext cx="930275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3961" name="Line 9">
            <a:extLst>
              <a:ext uri="{FF2B5EF4-FFF2-40B4-BE49-F238E27FC236}">
                <a16:creationId xmlns:a16="http://schemas.microsoft.com/office/drawing/2014/main" id="{1C53AF65-8F67-BD48-AE11-234E9430C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2864" y="4678363"/>
            <a:ext cx="930275" cy="2587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3962" name="Line 10">
            <a:extLst>
              <a:ext uri="{FF2B5EF4-FFF2-40B4-BE49-F238E27FC236}">
                <a16:creationId xmlns:a16="http://schemas.microsoft.com/office/drawing/2014/main" id="{05A4C774-D009-2240-8CF4-7AF68AA24A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1531939"/>
            <a:ext cx="0" cy="3132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3963" name="Line 11">
            <a:extLst>
              <a:ext uri="{FF2B5EF4-FFF2-40B4-BE49-F238E27FC236}">
                <a16:creationId xmlns:a16="http://schemas.microsoft.com/office/drawing/2014/main" id="{A6BB84C4-127A-BC4B-ABEB-28AAD698C1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1088" y="1912938"/>
            <a:ext cx="0" cy="30781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3964" name="Text Box 12">
            <a:extLst>
              <a:ext uri="{FF2B5EF4-FFF2-40B4-BE49-F238E27FC236}">
                <a16:creationId xmlns:a16="http://schemas.microsoft.com/office/drawing/2014/main" id="{449BEBFC-9F56-864B-AF39-BF3D14A02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465138"/>
            <a:ext cx="159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cold chain</a:t>
            </a:r>
          </a:p>
        </p:txBody>
      </p:sp>
      <p:sp>
        <p:nvSpPr>
          <p:cNvPr id="253965" name="Text Box 13">
            <a:extLst>
              <a:ext uri="{FF2B5EF4-FFF2-40B4-BE49-F238E27FC236}">
                <a16:creationId xmlns:a16="http://schemas.microsoft.com/office/drawing/2014/main" id="{D71D4FF2-5327-3D4E-B992-5E24EA0A1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1" y="3956050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hot chain</a:t>
            </a:r>
          </a:p>
        </p:txBody>
      </p:sp>
      <p:sp>
        <p:nvSpPr>
          <p:cNvPr id="253966" name="Text Box 14">
            <a:extLst>
              <a:ext uri="{FF2B5EF4-FFF2-40B4-BE49-F238E27FC236}">
                <a16:creationId xmlns:a16="http://schemas.microsoft.com/office/drawing/2014/main" id="{C54C96A5-5FBE-DB45-85BC-1DAD3FFF1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1" y="3363913"/>
            <a:ext cx="1870075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successful swap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78" name="Picture 2">
            <a:extLst>
              <a:ext uri="{FF2B5EF4-FFF2-40B4-BE49-F238E27FC236}">
                <a16:creationId xmlns:a16="http://schemas.microsoft.com/office/drawing/2014/main" id="{5D2304BB-F0A2-4B44-90F6-BD0084E9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014"/>
            <a:ext cx="5481638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4979" name="Picture 3">
            <a:extLst>
              <a:ext uri="{FF2B5EF4-FFF2-40B4-BE49-F238E27FC236}">
                <a16:creationId xmlns:a16="http://schemas.microsoft.com/office/drawing/2014/main" id="{874AC8AD-FC05-3740-A46C-A1D27BAA2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3878263"/>
            <a:ext cx="54816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4980" name="Oval 4">
            <a:extLst>
              <a:ext uri="{FF2B5EF4-FFF2-40B4-BE49-F238E27FC236}">
                <a16:creationId xmlns:a16="http://schemas.microsoft.com/office/drawing/2014/main" id="{A3868C9E-CF28-6740-9AB4-D359073AD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138" y="124618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4981" name="Oval 5">
            <a:extLst>
              <a:ext uri="{FF2B5EF4-FFF2-40B4-BE49-F238E27FC236}">
                <a16:creationId xmlns:a16="http://schemas.microsoft.com/office/drawing/2014/main" id="{F48FE172-6A39-3644-A17D-F0F6141BD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738" y="4986338"/>
            <a:ext cx="144462" cy="1444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4982" name="Text Box 6">
            <a:extLst>
              <a:ext uri="{FF2B5EF4-FFF2-40B4-BE49-F238E27FC236}">
                <a16:creationId xmlns:a16="http://schemas.microsoft.com/office/drawing/2014/main" id="{F5622FC7-32FE-AC4C-BFCD-103FE59BA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4" y="465138"/>
            <a:ext cx="159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cold chain</a:t>
            </a:r>
          </a:p>
        </p:txBody>
      </p:sp>
      <p:sp>
        <p:nvSpPr>
          <p:cNvPr id="254983" name="Text Box 7">
            <a:extLst>
              <a:ext uri="{FF2B5EF4-FFF2-40B4-BE49-F238E27FC236}">
                <a16:creationId xmlns:a16="http://schemas.microsoft.com/office/drawing/2014/main" id="{C081909E-ABDE-0D4C-8EC5-1C38611CB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1" y="3956050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hot chain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ADB53105-A251-C94A-A005-0B4C24092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Assessing Convergence</a:t>
            </a:r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552348EB-3C6F-4540-9A27-5F7D625336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Plateau in the trace plot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Look at sampling behavior within the run (autocorrelation times, estimated sample size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Compare windows within the same run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Compare independent runs with different, randomly chosen starting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id="{C727D6C6-DF52-BB45-86F7-6E08A40E2E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74939" y="533400"/>
            <a:ext cx="7793037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Improving Convergence</a:t>
            </a: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id="{E3F3A97D-A4B0-EE40-8D74-53E13499CF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06688" y="1760538"/>
            <a:ext cx="7504112" cy="4945062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(Only if convergence diagnostics indicate problem!)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Change tuning parameters of proposals to bring acceptance rate into the range 10 % to 50 %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Propose changes to ‘difficult’ parameters more often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different proposal mechanisms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Increase the number of chains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Run the analysis longer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Make the model more realistic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 with reasonable trees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Perform at least two independent analyses starting from different random trees</a:t>
            </a:r>
          </a:p>
          <a:p>
            <a:pPr>
              <a:lnSpc>
                <a:spcPct val="80000"/>
              </a:lnSpc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2">
            <a:extLst>
              <a:ext uri="{FF2B5EF4-FFF2-40B4-BE49-F238E27FC236}">
                <a16:creationId xmlns:a16="http://schemas.microsoft.com/office/drawing/2014/main" id="{CCF51665-5D12-A14E-8D9B-43BF12D03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76239"/>
            <a:ext cx="4127500" cy="19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643" name="Picture 3">
            <a:extLst>
              <a:ext uri="{FF2B5EF4-FFF2-40B4-BE49-F238E27FC236}">
                <a16:creationId xmlns:a16="http://schemas.microsoft.com/office/drawing/2014/main" id="{809F044B-135C-FF4D-B1ED-CDB307AD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2498726"/>
            <a:ext cx="4127500" cy="19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644" name="Picture 4">
            <a:extLst>
              <a:ext uri="{FF2B5EF4-FFF2-40B4-BE49-F238E27FC236}">
                <a16:creationId xmlns:a16="http://schemas.microsoft.com/office/drawing/2014/main" id="{66C8D458-A851-1140-843D-AF2B91FC4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676776"/>
            <a:ext cx="4127500" cy="19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0645" name="Text Box 5">
            <a:extLst>
              <a:ext uri="{FF2B5EF4-FFF2-40B4-BE49-F238E27FC236}">
                <a16:creationId xmlns:a16="http://schemas.microsoft.com/office/drawing/2014/main" id="{F03ED241-C44F-4E4F-BA32-9F1B4B65C4DC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57541" y="3379758"/>
            <a:ext cx="18822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chemeClr val="fol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Sampled value</a:t>
            </a:r>
          </a:p>
        </p:txBody>
      </p:sp>
      <p:sp>
        <p:nvSpPr>
          <p:cNvPr id="240646" name="Text Box 6">
            <a:extLst>
              <a:ext uri="{FF2B5EF4-FFF2-40B4-BE49-F238E27FC236}">
                <a16:creationId xmlns:a16="http://schemas.microsoft.com/office/drawing/2014/main" id="{6698C687-BB3A-3F40-8913-EA2B5AA6E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4138" y="400050"/>
            <a:ext cx="20057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fol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distribution</a:t>
            </a:r>
          </a:p>
        </p:txBody>
      </p:sp>
      <p:sp>
        <p:nvSpPr>
          <p:cNvPr id="240647" name="Line 7">
            <a:extLst>
              <a:ext uri="{FF2B5EF4-FFF2-40B4-BE49-F238E27FC236}">
                <a16:creationId xmlns:a16="http://schemas.microsoft.com/office/drawing/2014/main" id="{E50C460F-A65F-0047-B9CC-7C3B880DFE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40475" y="701675"/>
            <a:ext cx="158750" cy="3571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648" name="Text Box 8">
            <a:extLst>
              <a:ext uri="{FF2B5EF4-FFF2-40B4-BE49-F238E27FC236}">
                <a16:creationId xmlns:a16="http://schemas.microsoft.com/office/drawing/2014/main" id="{9BD0F682-4469-4C41-9E27-B7C8B83B1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9" y="1014414"/>
            <a:ext cx="30187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Too modest proposals</a:t>
            </a: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Acceptance rate too high</a:t>
            </a: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Poor mixing</a:t>
            </a:r>
          </a:p>
        </p:txBody>
      </p:sp>
      <p:sp>
        <p:nvSpPr>
          <p:cNvPr id="240649" name="Text Box 9">
            <a:extLst>
              <a:ext uri="{FF2B5EF4-FFF2-40B4-BE49-F238E27FC236}">
                <a16:creationId xmlns:a16="http://schemas.microsoft.com/office/drawing/2014/main" id="{8EFFD854-CE11-0C46-8CA7-02834CA68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6" y="2909889"/>
            <a:ext cx="291938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Too bold proposals</a:t>
            </a: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Acceptance rate too low</a:t>
            </a: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Poor mixing</a:t>
            </a:r>
          </a:p>
        </p:txBody>
      </p:sp>
      <p:sp>
        <p:nvSpPr>
          <p:cNvPr id="240650" name="Text Box 10">
            <a:extLst>
              <a:ext uri="{FF2B5EF4-FFF2-40B4-BE49-F238E27FC236}">
                <a16:creationId xmlns:a16="http://schemas.microsoft.com/office/drawing/2014/main" id="{363EF11A-9D5F-9843-B7A8-6C822948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5075239"/>
            <a:ext cx="351731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Moderately bold proposals</a:t>
            </a: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Acceptance rate intermediate</a:t>
            </a: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Good mixing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>
            <a:extLst>
              <a:ext uri="{FF2B5EF4-FFF2-40B4-BE49-F238E27FC236}">
                <a16:creationId xmlns:a16="http://schemas.microsoft.com/office/drawing/2014/main" id="{9187E5C8-E5D6-454E-9C29-6CE0795FEA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52775" y="604838"/>
            <a:ext cx="7772400" cy="1143000"/>
          </a:xfrm>
        </p:spPr>
        <p:txBody>
          <a:bodyPr/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Bayes’ theorem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283" name="Text Box 3">
            <a:extLst>
              <a:ext uri="{FF2B5EF4-FFF2-40B4-BE49-F238E27FC236}">
                <a16:creationId xmlns:a16="http://schemas.microsoft.com/office/drawing/2014/main" id="{5C6D85E9-2BDC-334D-B346-B8B4C8D0D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303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5284" name="Object 4">
            <a:extLst>
              <a:ext uri="{FF2B5EF4-FFF2-40B4-BE49-F238E27FC236}">
                <a16:creationId xmlns:a16="http://schemas.microsoft.com/office/drawing/2014/main" id="{EB1A3F71-D809-F64D-9BD2-0A4EFC08C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9925" y="2073275"/>
          <a:ext cx="80137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7" name="Equation" r:id="rId3" imgW="65824100" imgH="11112500" progId="Equation.3">
                  <p:embed/>
                </p:oleObj>
              </mc:Choice>
              <mc:Fallback>
                <p:oleObj name="Equation" r:id="rId3" imgW="65824100" imgH="11112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925" y="2073275"/>
                        <a:ext cx="8013700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5" name="Line 5">
            <a:extLst>
              <a:ext uri="{FF2B5EF4-FFF2-40B4-BE49-F238E27FC236}">
                <a16:creationId xmlns:a16="http://schemas.microsoft.com/office/drawing/2014/main" id="{5FBB3CAE-F24C-1B49-A23E-D59504CEAA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40639" y="3270250"/>
            <a:ext cx="555625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286" name="Text Box 6">
            <a:extLst>
              <a:ext uri="{FF2B5EF4-FFF2-40B4-BE49-F238E27FC236}">
                <a16:creationId xmlns:a16="http://schemas.microsoft.com/office/drawing/2014/main" id="{46E14C0A-90B4-5C45-8C1C-FC37259A6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888" y="3751264"/>
            <a:ext cx="47243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Marginal likelihood (of the model)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5287" name="Object 7">
            <a:extLst>
              <a:ext uri="{FF2B5EF4-FFF2-40B4-BE49-F238E27FC236}">
                <a16:creationId xmlns:a16="http://schemas.microsoft.com/office/drawing/2014/main" id="{0CFE58A2-7B1B-BB4C-8DF8-14CA962C16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7138" y="5005389"/>
          <a:ext cx="6267450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8" name="Equation" r:id="rId5" imgW="51498500" imgH="9652000" progId="Equation.3">
                  <p:embed/>
                </p:oleObj>
              </mc:Choice>
              <mc:Fallback>
                <p:oleObj name="Equation" r:id="rId5" imgW="51498500" imgH="9652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5005389"/>
                        <a:ext cx="6267450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8" name="Text Box 8">
            <a:extLst>
              <a:ext uri="{FF2B5EF4-FFF2-40B4-BE49-F238E27FC236}">
                <a16:creationId xmlns:a16="http://schemas.microsoft.com/office/drawing/2014/main" id="{FA930126-E7D8-AC4C-8C0A-41009AF01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164" y="4562475"/>
            <a:ext cx="6173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We have implicitly conditioned on a model: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A5B3A4D9-8B77-2C4F-B86A-459FCEADD3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52776" y="604838"/>
            <a:ext cx="7186613" cy="1143000"/>
          </a:xfrm>
        </p:spPr>
        <p:txBody>
          <a:bodyPr/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Bayesian Model Choice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59" name="Text Box 3">
            <a:extLst>
              <a:ext uri="{FF2B5EF4-FFF2-40B4-BE49-F238E27FC236}">
                <a16:creationId xmlns:a16="http://schemas.microsoft.com/office/drawing/2014/main" id="{9423A5D5-4E60-3A40-844B-C0377B69D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303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4260" name="Object 4">
            <a:extLst>
              <a:ext uri="{FF2B5EF4-FFF2-40B4-BE49-F238E27FC236}">
                <a16:creationId xmlns:a16="http://schemas.microsoft.com/office/drawing/2014/main" id="{0CECFDD6-A215-8E44-8A1F-D31DF3597D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6426" y="2652713"/>
          <a:ext cx="266382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90" name="Equation" r:id="rId3" imgW="23698200" imgH="9944100" progId="Equation.3">
                  <p:embed/>
                </p:oleObj>
              </mc:Choice>
              <mc:Fallback>
                <p:oleObj name="Equation" r:id="rId3" imgW="23698200" imgH="9944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6426" y="2652713"/>
                        <a:ext cx="2663825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1" name="Text Box 5">
            <a:extLst>
              <a:ext uri="{FF2B5EF4-FFF2-40B4-BE49-F238E27FC236}">
                <a16:creationId xmlns:a16="http://schemas.microsoft.com/office/drawing/2014/main" id="{DCAFD08C-2D41-2B45-8D1B-FBF8EC910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2095500"/>
            <a:ext cx="3263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Posterior model odds: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4262" name="Object 6">
            <a:extLst>
              <a:ext uri="{FF2B5EF4-FFF2-40B4-BE49-F238E27FC236}">
                <a16:creationId xmlns:a16="http://schemas.microsoft.com/office/drawing/2014/main" id="{AF9270EE-F44B-1641-942A-2785DC08CF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9726" y="4768851"/>
          <a:ext cx="2708275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91" name="Equation" r:id="rId5" imgW="22237700" imgH="9944100" progId="Equation.3">
                  <p:embed/>
                </p:oleObj>
              </mc:Choice>
              <mc:Fallback>
                <p:oleObj name="Equation" r:id="rId5" imgW="22237700" imgH="9944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726" y="4768851"/>
                        <a:ext cx="2708275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3" name="Text Box 7">
            <a:extLst>
              <a:ext uri="{FF2B5EF4-FFF2-40B4-BE49-F238E27FC236}">
                <a16:creationId xmlns:a16="http://schemas.microsoft.com/office/drawing/2014/main" id="{83AC1C6E-651E-FF4B-B8D1-8F4B83F12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9" y="4159251"/>
            <a:ext cx="19800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Bayes factor: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AEF260EE-F43E-E242-8C11-D08F18769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Bayesian Model Choice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6D5DA09B-5F8F-CE4D-B762-B142D86178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normalizing constant in Bayes’ theorem, the marginal probability of the model, f(X) or f(X|M), can be used for model choice</a:t>
            </a: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f(X|M) can be estimated using stepping stone sampling or path sampling techniques (time consuming) DO NOT USE THE harmonic mean of the likelihood values from the MCMC run</a:t>
            </a: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Any models can be compared: nested, non-nested, data-derived</a:t>
            </a: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Critical values in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Kass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Raftery (1997)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>
            <a:extLst>
              <a:ext uri="{FF2B5EF4-FFF2-40B4-BE49-F238E27FC236}">
                <a16:creationId xmlns:a16="http://schemas.microsoft.com/office/drawing/2014/main" id="{AD7F6530-E3DD-A843-A3C8-9CBD4EA452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en-US">
                <a:latin typeface="Arial" panose="020B0604020202020204" pitchFamily="34" charset="0"/>
                <a:cs typeface="Arial" panose="020B0604020202020204" pitchFamily="34" charset="0"/>
              </a:rPr>
              <a:t>Bayes Factor Comparisons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1188" name="Group 4">
            <a:extLst>
              <a:ext uri="{FF2B5EF4-FFF2-40B4-BE49-F238E27FC236}">
                <a16:creationId xmlns:a16="http://schemas.microsoft.com/office/drawing/2014/main" id="{9D38A808-1B5A-D34F-9FC3-7A93A766477A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2720975" y="2784475"/>
          <a:ext cx="6635750" cy="3651250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216339354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3865361506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167017702"/>
                    </a:ext>
                  </a:extLst>
                </a:gridCol>
              </a:tblGrid>
              <a:tr h="730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2ln(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B</a:t>
                      </a:r>
                      <a:r>
                        <a:rPr kumimoji="0" lang="en-US" altLang="en-US" sz="20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10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B</a:t>
                      </a:r>
                      <a:r>
                        <a:rPr kumimoji="0" lang="en-US" altLang="en-US" sz="20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Evidence against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M</a:t>
                      </a:r>
                      <a:r>
                        <a:rPr kumimoji="0" lang="en-US" altLang="en-US" sz="20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496521"/>
                  </a:ext>
                </a:extLst>
              </a:tr>
              <a:tr h="730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0 to 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1 to 3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Not worth more than a bare mention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872199"/>
                  </a:ext>
                </a:extLst>
              </a:tr>
              <a:tr h="730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2 to 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3 to 20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Positive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991113"/>
                  </a:ext>
                </a:extLst>
              </a:tr>
              <a:tr h="730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6 to 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20 to 150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Strong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721170"/>
                  </a:ext>
                </a:extLst>
              </a:tr>
              <a:tr h="730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&gt; 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&gt; 150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</a:rPr>
                        <a:t>Very strong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371593"/>
                  </a:ext>
                </a:extLst>
              </a:tr>
            </a:tbl>
          </a:graphicData>
        </a:graphic>
      </p:graphicFrame>
      <p:sp>
        <p:nvSpPr>
          <p:cNvPr id="221187" name="Text Box 3">
            <a:extLst>
              <a:ext uri="{FF2B5EF4-FFF2-40B4-BE49-F238E27FC236}">
                <a16:creationId xmlns:a16="http://schemas.microsoft.com/office/drawing/2014/main" id="{60580980-335B-C54A-AB43-DF628B0CD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963" y="2122489"/>
            <a:ext cx="5024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u="sng">
                <a:latin typeface="Arial" panose="020B0604020202020204" pitchFamily="34" charset="0"/>
                <a:cs typeface="Arial" panose="020B0604020202020204" pitchFamily="34" charset="0"/>
              </a:rPr>
              <a:t>Interpretation of the Bayes factor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82CD83-2BB5-EB4E-A87E-164553067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75"/>
          <a:stretch/>
        </p:blipFill>
        <p:spPr>
          <a:xfrm>
            <a:off x="0" y="0"/>
            <a:ext cx="1104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54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8BEAB589-0E26-AA4A-98DF-3CE14CCCC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Why Bayesian?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B02B49C5-5CD1-C844-9B9D-2D4258E7A8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Priors: accumulate scientific knowledge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Easy to deal with complex models, and current models need to be improved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Computational efficiency: datasets are getting larger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Convergence diagnostics to detect problems with convergence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Model testing with Bayes factors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Sampling across model space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EACC-509A-9944-90ED-86B342F0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0EE2-CE0E-4448-91D6-BC378249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cross-platform program for Bayesian MCMC analysis of molecular sequences</a:t>
            </a:r>
          </a:p>
          <a:p>
            <a:r>
              <a:rPr lang="en-US" dirty="0"/>
              <a:t>entirely orientated towards rooted, time-measured phylogenies inferred using strict or relaxed molecular clock models</a:t>
            </a:r>
          </a:p>
          <a:p>
            <a:r>
              <a:rPr lang="en-US" dirty="0"/>
              <a:t>can be used as a method of reconstructing phylogenies, but is also a framework for testing evolutionary hypotheses without conditioning on a single tree topology</a:t>
            </a:r>
          </a:p>
          <a:p>
            <a:r>
              <a:rPr lang="en-US" dirty="0"/>
              <a:t>uses MCMC to average over tree space, so that each tree is weighted proportional to its posterior probability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11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9A8C-A066-0C45-8C98-CF396485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BEAST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BABE3-AB8C-9643-BA36-A2D6C3E2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- your multiple sequence alignment</a:t>
            </a:r>
          </a:p>
          <a:p>
            <a:pPr lvl="1"/>
            <a:r>
              <a:rPr lang="en-US" dirty="0"/>
              <a:t>Clock calibrations (tip dates or fossil data)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Nucleotide substitution models (most often HKY or GTR)</a:t>
            </a:r>
          </a:p>
          <a:p>
            <a:pPr lvl="1"/>
            <a:r>
              <a:rPr lang="en-US" dirty="0"/>
              <a:t>Molecular clock model (Uncorrelated lognormal Relaxed Clock)</a:t>
            </a:r>
          </a:p>
          <a:p>
            <a:r>
              <a:rPr lang="en-US" dirty="0"/>
              <a:t>Priors</a:t>
            </a:r>
          </a:p>
          <a:p>
            <a:pPr lvl="1"/>
            <a:r>
              <a:rPr lang="en-US" dirty="0"/>
              <a:t>Coalescent (Bayesian </a:t>
            </a:r>
            <a:r>
              <a:rPr lang="en-US" dirty="0" err="1"/>
              <a:t>Skyride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Clock Rate Prior (informed experimentally or from literature)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031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035B-A6E0-8643-B11A-5553DE69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24EB-1817-A945-BFD4-3EFE6DAF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1) setting up xml file (</a:t>
            </a:r>
            <a:r>
              <a:rPr lang="en-US" dirty="0" err="1"/>
              <a:t>beauti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2) running xml file (beast)</a:t>
            </a:r>
          </a:p>
          <a:p>
            <a:endParaRPr lang="en-US" dirty="0"/>
          </a:p>
          <a:p>
            <a:r>
              <a:rPr lang="en-US" dirty="0"/>
              <a:t>3) evaluating the performance of the run (Tracer)</a:t>
            </a:r>
          </a:p>
          <a:p>
            <a:endParaRPr lang="en-US" dirty="0"/>
          </a:p>
          <a:p>
            <a:r>
              <a:rPr lang="en-US" dirty="0"/>
              <a:t>4) comparing models, obtaining estimates of parameters (Tracer)</a:t>
            </a:r>
          </a:p>
          <a:p>
            <a:endParaRPr lang="en-US" dirty="0"/>
          </a:p>
          <a:p>
            <a:r>
              <a:rPr lang="en-US" dirty="0"/>
              <a:t>5) summarizing the tree distribution (</a:t>
            </a:r>
            <a:r>
              <a:rPr lang="en-US" dirty="0" err="1"/>
              <a:t>TreeAnnotator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6) viewing MCC tree (Figtree)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65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recommended citation for this program is: </a:t>
            </a:r>
          </a:p>
          <a:p>
            <a:pPr lvl="1"/>
            <a:r>
              <a:rPr lang="en-US" dirty="0" err="1"/>
              <a:t>Suchard</a:t>
            </a:r>
            <a:r>
              <a:rPr lang="en-US" dirty="0"/>
              <a:t> MA, </a:t>
            </a:r>
            <a:r>
              <a:rPr lang="en-US" dirty="0" err="1"/>
              <a:t>Lemey</a:t>
            </a:r>
            <a:r>
              <a:rPr lang="en-US" dirty="0"/>
              <a:t> P, </a:t>
            </a:r>
            <a:r>
              <a:rPr lang="en-US" dirty="0" err="1"/>
              <a:t>Baele</a:t>
            </a:r>
            <a:r>
              <a:rPr lang="en-US" dirty="0"/>
              <a:t> G, Ayres DL, Drummond AJ &amp; </a:t>
            </a:r>
            <a:r>
              <a:rPr lang="en-US" dirty="0" err="1"/>
              <a:t>Rambaut</a:t>
            </a:r>
            <a:r>
              <a:rPr lang="en-US" dirty="0"/>
              <a:t> A (2018) Bayesian phylogenetic and phylodynamic data integration using BEAST 1.10 Virus Evolution 4</a:t>
            </a:r>
          </a:p>
          <a:p>
            <a:r>
              <a:rPr lang="en-US" dirty="0"/>
              <a:t>To cite the relaxed clock model in BEAST: </a:t>
            </a:r>
          </a:p>
          <a:p>
            <a:pPr lvl="1"/>
            <a:r>
              <a:rPr lang="en-US" dirty="0"/>
              <a:t>Drummond AJ, Ho SYW, Phillips MJ &amp; </a:t>
            </a:r>
            <a:r>
              <a:rPr lang="en-US" dirty="0" err="1"/>
              <a:t>Rambaut</a:t>
            </a:r>
            <a:r>
              <a:rPr lang="en-US" dirty="0"/>
              <a:t> A (2006) </a:t>
            </a:r>
            <a:r>
              <a:rPr lang="en-US" i="1" dirty="0" err="1"/>
              <a:t>PLoS</a:t>
            </a:r>
            <a:r>
              <a:rPr lang="en-US" i="1" dirty="0"/>
              <a:t> Biology</a:t>
            </a:r>
            <a:r>
              <a:rPr lang="en-US" dirty="0"/>
              <a:t> </a:t>
            </a:r>
            <a:r>
              <a:rPr lang="en-US" b="1" dirty="0"/>
              <a:t>4</a:t>
            </a:r>
            <a:r>
              <a:rPr lang="en-US" dirty="0"/>
              <a:t>, e88</a:t>
            </a:r>
          </a:p>
          <a:p>
            <a:r>
              <a:rPr lang="en-US" dirty="0"/>
              <a:t>To cite the Bayesian Skyline model in BEAST: </a:t>
            </a:r>
          </a:p>
          <a:p>
            <a:pPr lvl="1"/>
            <a:r>
              <a:rPr lang="en-US" dirty="0"/>
              <a:t>Drummond AJ, </a:t>
            </a:r>
            <a:r>
              <a:rPr lang="en-US" dirty="0" err="1"/>
              <a:t>Rambaut</a:t>
            </a:r>
            <a:r>
              <a:rPr lang="en-US" dirty="0"/>
              <a:t> A &amp; Shapiro B and </a:t>
            </a:r>
            <a:r>
              <a:rPr lang="en-US" dirty="0" err="1"/>
              <a:t>Pybus</a:t>
            </a:r>
            <a:r>
              <a:rPr lang="en-US" dirty="0"/>
              <a:t> OG (2005) </a:t>
            </a:r>
            <a:r>
              <a:rPr lang="en-US" i="1" dirty="0"/>
              <a:t>Mol </a:t>
            </a:r>
            <a:r>
              <a:rPr lang="en-US" i="1" dirty="0" err="1"/>
              <a:t>Biol</a:t>
            </a:r>
            <a:r>
              <a:rPr lang="en-US" i="1" dirty="0"/>
              <a:t> </a:t>
            </a:r>
            <a:r>
              <a:rPr lang="en-US" i="1" dirty="0" err="1"/>
              <a:t>Evol</a:t>
            </a:r>
            <a:r>
              <a:rPr lang="en-US" dirty="0"/>
              <a:t> </a:t>
            </a:r>
            <a:r>
              <a:rPr lang="en-US" b="1" dirty="0"/>
              <a:t>22</a:t>
            </a:r>
            <a:r>
              <a:rPr lang="en-US" dirty="0"/>
              <a:t>, 1185-1192</a:t>
            </a:r>
          </a:p>
          <a:p>
            <a:r>
              <a:rPr lang="en-US" dirty="0"/>
              <a:t>The original MCMC paper was: </a:t>
            </a:r>
          </a:p>
          <a:p>
            <a:pPr lvl="1"/>
            <a:r>
              <a:rPr lang="en-US" dirty="0"/>
              <a:t>Drummond AJ, Nicholls GK, Rodrigo AG &amp; Solomon W (2002) </a:t>
            </a:r>
            <a:r>
              <a:rPr lang="en-US" i="1" dirty="0"/>
              <a:t>Genetics</a:t>
            </a:r>
            <a:r>
              <a:rPr lang="en-US" dirty="0"/>
              <a:t> </a:t>
            </a:r>
            <a:r>
              <a:rPr lang="en-US" b="1" dirty="0"/>
              <a:t>161</a:t>
            </a:r>
            <a:r>
              <a:rPr lang="en-US" dirty="0"/>
              <a:t>, 1307-1320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180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Oval 2">
            <a:extLst>
              <a:ext uri="{FF2B5EF4-FFF2-40B4-BE49-F238E27FC236}">
                <a16:creationId xmlns:a16="http://schemas.microsoft.com/office/drawing/2014/main" id="{C37CF09A-29F5-8C47-BA4B-0087A3CB6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163" y="3159126"/>
            <a:ext cx="1471612" cy="1471613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72387" name="Oval 3">
            <a:extLst>
              <a:ext uri="{FF2B5EF4-FFF2-40B4-BE49-F238E27FC236}">
                <a16:creationId xmlns:a16="http://schemas.microsoft.com/office/drawing/2014/main" id="{606D10D5-866B-CF4D-A0EA-BD2FC642F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901" y="3051176"/>
            <a:ext cx="1128713" cy="1128713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72388" name="Oval 4">
            <a:extLst>
              <a:ext uri="{FF2B5EF4-FFF2-40B4-BE49-F238E27FC236}">
                <a16:creationId xmlns:a16="http://schemas.microsoft.com/office/drawing/2014/main" id="{C0FFCF5E-134E-7B48-A3EC-12A671CE6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100" y="2738438"/>
            <a:ext cx="863600" cy="863600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2389" name="Oval 5">
            <a:extLst>
              <a:ext uri="{FF2B5EF4-FFF2-40B4-BE49-F238E27FC236}">
                <a16:creationId xmlns:a16="http://schemas.microsoft.com/office/drawing/2014/main" id="{FAC71B9D-2DD2-3041-ACBB-3D12945C3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3387726"/>
            <a:ext cx="474662" cy="474663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72390" name="Rectangle 6">
            <a:extLst>
              <a:ext uri="{FF2B5EF4-FFF2-40B4-BE49-F238E27FC236}">
                <a16:creationId xmlns:a16="http://schemas.microsoft.com/office/drawing/2014/main" id="{1E5C3A25-5387-0149-9EDB-597CC7B67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17963" y="685801"/>
            <a:ext cx="4233862" cy="931863"/>
          </a:xfrm>
        </p:spPr>
        <p:txBody>
          <a:bodyPr/>
          <a:lstStyle/>
          <a:p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Island GTR model</a:t>
            </a:r>
          </a:p>
        </p:txBody>
      </p:sp>
      <p:sp>
        <p:nvSpPr>
          <p:cNvPr id="272391" name="Freeform 7">
            <a:extLst>
              <a:ext uri="{FF2B5EF4-FFF2-40B4-BE49-F238E27FC236}">
                <a16:creationId xmlns:a16="http://schemas.microsoft.com/office/drawing/2014/main" id="{A52F3CF3-8F78-4F45-96FD-EF717EA16CEA}"/>
              </a:ext>
            </a:extLst>
          </p:cNvPr>
          <p:cNvSpPr>
            <a:spLocks/>
          </p:cNvSpPr>
          <p:nvPr/>
        </p:nvSpPr>
        <p:spPr bwMode="auto">
          <a:xfrm rot="21086492">
            <a:off x="3190875" y="2386013"/>
            <a:ext cx="3024188" cy="844550"/>
          </a:xfrm>
          <a:custGeom>
            <a:avLst/>
            <a:gdLst>
              <a:gd name="T0" fmla="*/ 0 w 438"/>
              <a:gd name="T1" fmla="*/ 155 h 155"/>
              <a:gd name="T2" fmla="*/ 219 w 438"/>
              <a:gd name="T3" fmla="*/ 0 h 155"/>
              <a:gd name="T4" fmla="*/ 438 w 438"/>
              <a:gd name="T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8" h="155">
                <a:moveTo>
                  <a:pt x="0" y="155"/>
                </a:moveTo>
                <a:cubicBezTo>
                  <a:pt x="73" y="77"/>
                  <a:pt x="146" y="0"/>
                  <a:pt x="219" y="0"/>
                </a:cubicBezTo>
                <a:cubicBezTo>
                  <a:pt x="292" y="0"/>
                  <a:pt x="365" y="77"/>
                  <a:pt x="438" y="15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392" name="Freeform 8">
            <a:extLst>
              <a:ext uri="{FF2B5EF4-FFF2-40B4-BE49-F238E27FC236}">
                <a16:creationId xmlns:a16="http://schemas.microsoft.com/office/drawing/2014/main" id="{B22FBB62-5F3F-C14C-847D-02C82EC64A93}"/>
              </a:ext>
            </a:extLst>
          </p:cNvPr>
          <p:cNvSpPr>
            <a:spLocks/>
          </p:cNvSpPr>
          <p:nvPr/>
        </p:nvSpPr>
        <p:spPr bwMode="auto">
          <a:xfrm rot="492197" flipH="1" flipV="1">
            <a:off x="3035300" y="4230689"/>
            <a:ext cx="5359400" cy="987425"/>
          </a:xfrm>
          <a:custGeom>
            <a:avLst/>
            <a:gdLst>
              <a:gd name="T0" fmla="*/ 0 w 438"/>
              <a:gd name="T1" fmla="*/ 155 h 155"/>
              <a:gd name="T2" fmla="*/ 219 w 438"/>
              <a:gd name="T3" fmla="*/ 0 h 155"/>
              <a:gd name="T4" fmla="*/ 438 w 438"/>
              <a:gd name="T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8" h="155">
                <a:moveTo>
                  <a:pt x="0" y="155"/>
                </a:moveTo>
                <a:cubicBezTo>
                  <a:pt x="73" y="77"/>
                  <a:pt x="146" y="0"/>
                  <a:pt x="219" y="0"/>
                </a:cubicBezTo>
                <a:cubicBezTo>
                  <a:pt x="292" y="0"/>
                  <a:pt x="365" y="77"/>
                  <a:pt x="438" y="15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393" name="Freeform 9">
            <a:extLst>
              <a:ext uri="{FF2B5EF4-FFF2-40B4-BE49-F238E27FC236}">
                <a16:creationId xmlns:a16="http://schemas.microsoft.com/office/drawing/2014/main" id="{29976A17-B2AF-7D42-B017-B2794C101DFE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5222875" y="4048126"/>
            <a:ext cx="2681288" cy="246063"/>
          </a:xfrm>
          <a:custGeom>
            <a:avLst/>
            <a:gdLst>
              <a:gd name="T0" fmla="*/ 0 w 438"/>
              <a:gd name="T1" fmla="*/ 155 h 155"/>
              <a:gd name="T2" fmla="*/ 219 w 438"/>
              <a:gd name="T3" fmla="*/ 0 h 155"/>
              <a:gd name="T4" fmla="*/ 438 w 438"/>
              <a:gd name="T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8" h="155">
                <a:moveTo>
                  <a:pt x="0" y="155"/>
                </a:moveTo>
                <a:cubicBezTo>
                  <a:pt x="73" y="77"/>
                  <a:pt x="146" y="0"/>
                  <a:pt x="219" y="0"/>
                </a:cubicBezTo>
                <a:cubicBezTo>
                  <a:pt x="292" y="0"/>
                  <a:pt x="365" y="77"/>
                  <a:pt x="438" y="155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394" name="Line 10">
            <a:extLst>
              <a:ext uri="{FF2B5EF4-FFF2-40B4-BE49-F238E27FC236}">
                <a16:creationId xmlns:a16="http://schemas.microsoft.com/office/drawing/2014/main" id="{EC2F39BC-0255-FA4A-83F7-99F15509CDD7}"/>
              </a:ext>
            </a:extLst>
          </p:cNvPr>
          <p:cNvSpPr>
            <a:spLocks noChangeShapeType="1"/>
          </p:cNvSpPr>
          <p:nvPr/>
        </p:nvSpPr>
        <p:spPr bwMode="auto">
          <a:xfrm rot="2564301" flipV="1">
            <a:off x="3425826" y="3332163"/>
            <a:ext cx="728663" cy="609600"/>
          </a:xfrm>
          <a:prstGeom prst="line">
            <a:avLst/>
          </a:prstGeom>
          <a:noFill/>
          <a:ln w="6667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395" name="Line 11">
            <a:extLst>
              <a:ext uri="{FF2B5EF4-FFF2-40B4-BE49-F238E27FC236}">
                <a16:creationId xmlns:a16="http://schemas.microsoft.com/office/drawing/2014/main" id="{5B03BE8F-6BB2-7C43-95E3-D66EE24AA69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714207" y="3026569"/>
            <a:ext cx="269875" cy="852488"/>
          </a:xfrm>
          <a:prstGeom prst="line">
            <a:avLst/>
          </a:prstGeom>
          <a:noFill/>
          <a:ln w="1111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396" name="Line 12">
            <a:extLst>
              <a:ext uri="{FF2B5EF4-FFF2-40B4-BE49-F238E27FC236}">
                <a16:creationId xmlns:a16="http://schemas.microsoft.com/office/drawing/2014/main" id="{73F998C9-A7D1-3F45-9747-3DF98C0C871C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350919" y="3098006"/>
            <a:ext cx="317500" cy="8524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397" name="Text Box 13">
            <a:extLst>
              <a:ext uri="{FF2B5EF4-FFF2-40B4-BE49-F238E27FC236}">
                <a16:creationId xmlns:a16="http://schemas.microsoft.com/office/drawing/2014/main" id="{D8718E1A-4E3F-2743-A405-B86E8C92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426" y="5543551"/>
            <a:ext cx="63979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Circle size represents carrying capacity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Thickness of arrows represents dispersal rate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>
            <a:extLst>
              <a:ext uri="{FF2B5EF4-FFF2-40B4-BE49-F238E27FC236}">
                <a16:creationId xmlns:a16="http://schemas.microsoft.com/office/drawing/2014/main" id="{7AF9AB9F-5885-A347-BF84-1C77E43AF1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5789" y="334964"/>
            <a:ext cx="2060575" cy="981075"/>
          </a:xfrm>
        </p:spPr>
        <p:txBody>
          <a:bodyPr/>
          <a:lstStyle/>
          <a:p>
            <a:r>
              <a:rPr lang="sv-SE" altLang="en-US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altLang="en-US" b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14F7460E-4579-7D47-AFA9-03249711B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139" y="1990725"/>
            <a:ext cx="2028825" cy="1028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12" name="Text Box 4">
            <a:extLst>
              <a:ext uri="{FF2B5EF4-FFF2-40B4-BE49-F238E27FC236}">
                <a16:creationId xmlns:a16="http://schemas.microsoft.com/office/drawing/2014/main" id="{B0CA1AF8-B20F-EC47-B3FC-4E9DB5F0D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2266" y="2109788"/>
            <a:ext cx="12702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sv-SE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DNA data 1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13" name="Text Box 5">
            <a:extLst>
              <a:ext uri="{FF2B5EF4-FFF2-40B4-BE49-F238E27FC236}">
                <a16:creationId xmlns:a16="http://schemas.microsoft.com/office/drawing/2014/main" id="{3B7DE373-0B36-5E43-8411-41DF83906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9" y="2481264"/>
            <a:ext cx="6889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sv-SE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GTR</a:t>
            </a:r>
            <a:r>
              <a:rPr lang="sv-SE" altLang="en-US" sz="1600" b="1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en-US" sz="1600" b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14" name="Rectangle 6">
            <a:extLst>
              <a:ext uri="{FF2B5EF4-FFF2-40B4-BE49-F238E27FC236}">
                <a16:creationId xmlns:a16="http://schemas.microsoft.com/office/drawing/2014/main" id="{1D454D83-31E4-EC42-8759-7994A9AFC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6" y="1990726"/>
            <a:ext cx="557213" cy="10271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3415" name="Group 7">
            <a:extLst>
              <a:ext uri="{FF2B5EF4-FFF2-40B4-BE49-F238E27FC236}">
                <a16:creationId xmlns:a16="http://schemas.microsoft.com/office/drawing/2014/main" id="{8158FCD4-A9E8-A248-B3C0-D8E6784DAB91}"/>
              </a:ext>
            </a:extLst>
          </p:cNvPr>
          <p:cNvGrpSpPr>
            <a:grpSpLocks/>
          </p:cNvGrpSpPr>
          <p:nvPr/>
        </p:nvGrpSpPr>
        <p:grpSpPr bwMode="auto">
          <a:xfrm>
            <a:off x="2516188" y="2193926"/>
            <a:ext cx="652462" cy="600075"/>
            <a:chOff x="144" y="950"/>
            <a:chExt cx="411" cy="378"/>
          </a:xfrm>
        </p:grpSpPr>
        <p:sp>
          <p:nvSpPr>
            <p:cNvPr id="273416" name="Line 8">
              <a:extLst>
                <a:ext uri="{FF2B5EF4-FFF2-40B4-BE49-F238E27FC236}">
                  <a16:creationId xmlns:a16="http://schemas.microsoft.com/office/drawing/2014/main" id="{6CF76A2A-D7AD-4F47-840F-02D9854C5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50"/>
              <a:ext cx="0" cy="1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17" name="Line 9">
              <a:extLst>
                <a:ext uri="{FF2B5EF4-FFF2-40B4-BE49-F238E27FC236}">
                  <a16:creationId xmlns:a16="http://schemas.microsoft.com/office/drawing/2014/main" id="{C9E98DCA-715B-7F4B-ACD1-1B8E620BD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" y="950"/>
              <a:ext cx="0" cy="1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18" name="Line 10">
              <a:extLst>
                <a:ext uri="{FF2B5EF4-FFF2-40B4-BE49-F238E27FC236}">
                  <a16:creationId xmlns:a16="http://schemas.microsoft.com/office/drawing/2014/main" id="{43561421-2D95-6849-A3E8-267BD4AC5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" y="1085"/>
              <a:ext cx="1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19" name="Line 11">
              <a:extLst>
                <a:ext uri="{FF2B5EF4-FFF2-40B4-BE49-F238E27FC236}">
                  <a16:creationId xmlns:a16="http://schemas.microsoft.com/office/drawing/2014/main" id="{92B5A63E-D3A4-1C49-9D95-F042A3A71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" y="1085"/>
              <a:ext cx="0" cy="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20" name="Line 12">
              <a:extLst>
                <a:ext uri="{FF2B5EF4-FFF2-40B4-BE49-F238E27FC236}">
                  <a16:creationId xmlns:a16="http://schemas.microsoft.com/office/drawing/2014/main" id="{57045F68-2D29-C445-A83C-2A4F11EF5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" y="1185"/>
              <a:ext cx="1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21" name="Line 13">
              <a:extLst>
                <a:ext uri="{FF2B5EF4-FFF2-40B4-BE49-F238E27FC236}">
                  <a16:creationId xmlns:a16="http://schemas.microsoft.com/office/drawing/2014/main" id="{2C921F4C-402F-C74E-8BCE-44A99286A8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" y="950"/>
              <a:ext cx="0" cy="2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22" name="Line 14">
              <a:extLst>
                <a:ext uri="{FF2B5EF4-FFF2-40B4-BE49-F238E27FC236}">
                  <a16:creationId xmlns:a16="http://schemas.microsoft.com/office/drawing/2014/main" id="{F427D5CB-BA2B-7448-8AF6-62EB3F068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" y="950"/>
              <a:ext cx="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23" name="Line 15">
              <a:extLst>
                <a:ext uri="{FF2B5EF4-FFF2-40B4-BE49-F238E27FC236}">
                  <a16:creationId xmlns:a16="http://schemas.microsoft.com/office/drawing/2014/main" id="{A2DADCE6-7607-204A-B4DF-957E7913B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" y="1036"/>
              <a:ext cx="1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24" name="Line 16">
              <a:extLst>
                <a:ext uri="{FF2B5EF4-FFF2-40B4-BE49-F238E27FC236}">
                  <a16:creationId xmlns:a16="http://schemas.microsoft.com/office/drawing/2014/main" id="{24AA827C-556E-254C-A54C-BDEE37F98E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" y="950"/>
              <a:ext cx="0" cy="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25" name="Line 17">
              <a:extLst>
                <a:ext uri="{FF2B5EF4-FFF2-40B4-BE49-F238E27FC236}">
                  <a16:creationId xmlns:a16="http://schemas.microsoft.com/office/drawing/2014/main" id="{1D674AD9-998C-D141-9637-F18F4DEF4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" y="1036"/>
              <a:ext cx="0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26" name="Line 18">
              <a:extLst>
                <a:ext uri="{FF2B5EF4-FFF2-40B4-BE49-F238E27FC236}">
                  <a16:creationId xmlns:a16="http://schemas.microsoft.com/office/drawing/2014/main" id="{7BE09541-2646-A248-8365-C74363132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" y="1185"/>
              <a:ext cx="0" cy="1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27" name="Line 19">
              <a:extLst>
                <a:ext uri="{FF2B5EF4-FFF2-40B4-BE49-F238E27FC236}">
                  <a16:creationId xmlns:a16="http://schemas.microsoft.com/office/drawing/2014/main" id="{F52C56B6-7375-3043-9A28-2E53D0FB3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" y="1328"/>
              <a:ext cx="2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3428" name="Text Box 20">
            <a:extLst>
              <a:ext uri="{FF2B5EF4-FFF2-40B4-BE49-F238E27FC236}">
                <a16:creationId xmlns:a16="http://schemas.microsoft.com/office/drawing/2014/main" id="{FF25D9F0-A0C6-044A-86A0-7046740AD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563" y="2481264"/>
            <a:ext cx="38576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l-GR" alt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sv-SE" altLang="en-US" sz="1600" b="1" i="1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en-US" sz="1600" b="1" i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29" name="Text Box 21">
            <a:extLst>
              <a:ext uri="{FF2B5EF4-FFF2-40B4-BE49-F238E27FC236}">
                <a16:creationId xmlns:a16="http://schemas.microsoft.com/office/drawing/2014/main" id="{65BD9418-C978-5F4A-8E99-20E58BE94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069" y="2481263"/>
            <a:ext cx="44275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sv-SE" altLang="en-US" sz="1600" b="1" i="1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en-US" sz="1600" b="1" i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30" name="Text Box 22">
            <a:extLst>
              <a:ext uri="{FF2B5EF4-FFF2-40B4-BE49-F238E27FC236}">
                <a16:creationId xmlns:a16="http://schemas.microsoft.com/office/drawing/2014/main" id="{33387B8A-F177-5F45-8C63-988BC3D1D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422525"/>
            <a:ext cx="385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sz="1600" i="1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3431" name="Rectangle 23">
            <a:extLst>
              <a:ext uri="{FF2B5EF4-FFF2-40B4-BE49-F238E27FC236}">
                <a16:creationId xmlns:a16="http://schemas.microsoft.com/office/drawing/2014/main" id="{42DCE86D-DC92-7A44-B812-C30990C1B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139" y="3387725"/>
            <a:ext cx="2028825" cy="1028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32" name="Text Box 24">
            <a:extLst>
              <a:ext uri="{FF2B5EF4-FFF2-40B4-BE49-F238E27FC236}">
                <a16:creationId xmlns:a16="http://schemas.microsoft.com/office/drawing/2014/main" id="{62E6D44F-0479-2B47-B839-950969C36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2266" y="3506788"/>
            <a:ext cx="12702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sv-SE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DNA data 2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33" name="Text Box 25">
            <a:extLst>
              <a:ext uri="{FF2B5EF4-FFF2-40B4-BE49-F238E27FC236}">
                <a16:creationId xmlns:a16="http://schemas.microsoft.com/office/drawing/2014/main" id="{2B2381E0-15FB-2A4D-A50B-0AA888F90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9" y="3878264"/>
            <a:ext cx="6889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sv-SE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GTR</a:t>
            </a:r>
            <a:r>
              <a:rPr lang="sv-SE" altLang="en-US" sz="1600" b="1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600" b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34" name="Rectangle 26">
            <a:extLst>
              <a:ext uri="{FF2B5EF4-FFF2-40B4-BE49-F238E27FC236}">
                <a16:creationId xmlns:a16="http://schemas.microsoft.com/office/drawing/2014/main" id="{E8557C84-A850-C640-A71B-C7072B362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6" y="3387726"/>
            <a:ext cx="557213" cy="10271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35" name="Line 27">
            <a:extLst>
              <a:ext uri="{FF2B5EF4-FFF2-40B4-BE49-F238E27FC236}">
                <a16:creationId xmlns:a16="http://schemas.microsoft.com/office/drawing/2014/main" id="{F69A5352-48A1-7F44-B023-6F75A9A567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7288" y="3590926"/>
            <a:ext cx="0" cy="13176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36" name="Line 28">
            <a:extLst>
              <a:ext uri="{FF2B5EF4-FFF2-40B4-BE49-F238E27FC236}">
                <a16:creationId xmlns:a16="http://schemas.microsoft.com/office/drawing/2014/main" id="{3D052609-DE7C-1940-82BE-3E1C1265A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3975" y="3590926"/>
            <a:ext cx="0" cy="13176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37" name="Line 29">
            <a:extLst>
              <a:ext uri="{FF2B5EF4-FFF2-40B4-BE49-F238E27FC236}">
                <a16:creationId xmlns:a16="http://schemas.microsoft.com/office/drawing/2014/main" id="{130BD2C9-A875-BE44-9A06-E43FC6B4EE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27289" y="3722688"/>
            <a:ext cx="166687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38" name="Line 30">
            <a:extLst>
              <a:ext uri="{FF2B5EF4-FFF2-40B4-BE49-F238E27FC236}">
                <a16:creationId xmlns:a16="http://schemas.microsoft.com/office/drawing/2014/main" id="{B18AC1D5-5785-6640-ADB8-FB45DAB90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5075" y="3722688"/>
            <a:ext cx="0" cy="15875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39" name="Line 31">
            <a:extLst>
              <a:ext uri="{FF2B5EF4-FFF2-40B4-BE49-F238E27FC236}">
                <a16:creationId xmlns:a16="http://schemas.microsoft.com/office/drawing/2014/main" id="{80BD2D04-4D3D-AB40-9878-0C1FBB89F4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5076" y="3887788"/>
            <a:ext cx="24447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40" name="Line 32">
            <a:extLst>
              <a:ext uri="{FF2B5EF4-FFF2-40B4-BE49-F238E27FC236}">
                <a16:creationId xmlns:a16="http://schemas.microsoft.com/office/drawing/2014/main" id="{28BD9EF4-5286-6444-840E-8933D1A9EA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52725" y="3590926"/>
            <a:ext cx="0" cy="29686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41" name="Line 33">
            <a:extLst>
              <a:ext uri="{FF2B5EF4-FFF2-40B4-BE49-F238E27FC236}">
                <a16:creationId xmlns:a16="http://schemas.microsoft.com/office/drawing/2014/main" id="{A46CF52A-A186-BC4D-932C-16855B7276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238" y="3590926"/>
            <a:ext cx="0" cy="49847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42" name="Line 34">
            <a:extLst>
              <a:ext uri="{FF2B5EF4-FFF2-40B4-BE49-F238E27FC236}">
                <a16:creationId xmlns:a16="http://schemas.microsoft.com/office/drawing/2014/main" id="{77DC2388-1195-4046-937F-154984AF7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2550" y="4089400"/>
            <a:ext cx="293688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43" name="Line 35">
            <a:extLst>
              <a:ext uri="{FF2B5EF4-FFF2-40B4-BE49-F238E27FC236}">
                <a16:creationId xmlns:a16="http://schemas.microsoft.com/office/drawing/2014/main" id="{B99B8251-40CE-BE4A-93B3-1479F137F5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9750" y="3590926"/>
            <a:ext cx="0" cy="60007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44" name="Line 36">
            <a:extLst>
              <a:ext uri="{FF2B5EF4-FFF2-40B4-BE49-F238E27FC236}">
                <a16:creationId xmlns:a16="http://schemas.microsoft.com/office/drawing/2014/main" id="{BA457FD5-583F-DF48-AA1F-8A646E9EF0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8600" y="4089400"/>
            <a:ext cx="0" cy="101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45" name="Line 37">
            <a:extLst>
              <a:ext uri="{FF2B5EF4-FFF2-40B4-BE49-F238E27FC236}">
                <a16:creationId xmlns:a16="http://schemas.microsoft.com/office/drawing/2014/main" id="{7DD7EF35-024B-6E43-9BC0-4600903358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2550" y="3887788"/>
            <a:ext cx="0" cy="201612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46" name="Line 38">
            <a:extLst>
              <a:ext uri="{FF2B5EF4-FFF2-40B4-BE49-F238E27FC236}">
                <a16:creationId xmlns:a16="http://schemas.microsoft.com/office/drawing/2014/main" id="{80D5A0C4-6F31-C146-9032-D88D0CC18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2250" y="4191000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47" name="Text Box 39">
            <a:extLst>
              <a:ext uri="{FF2B5EF4-FFF2-40B4-BE49-F238E27FC236}">
                <a16:creationId xmlns:a16="http://schemas.microsoft.com/office/drawing/2014/main" id="{CDE77064-1467-5444-AF19-74DA775D1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563" y="3878264"/>
            <a:ext cx="38576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l-GR" alt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sv-SE" altLang="en-US" sz="1600" b="1" i="1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600" b="1" i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48" name="Text Box 40">
            <a:extLst>
              <a:ext uri="{FF2B5EF4-FFF2-40B4-BE49-F238E27FC236}">
                <a16:creationId xmlns:a16="http://schemas.microsoft.com/office/drawing/2014/main" id="{2E8BB1E9-9465-6D4A-97AA-F5E0BB088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069" y="3878263"/>
            <a:ext cx="44275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sv-SE" altLang="en-US" sz="1600" b="1" i="1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600" b="1" i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49" name="Text Box 41">
            <a:extLst>
              <a:ext uri="{FF2B5EF4-FFF2-40B4-BE49-F238E27FC236}">
                <a16:creationId xmlns:a16="http://schemas.microsoft.com/office/drawing/2014/main" id="{0592B555-9A1F-B64A-BE48-B74D8038B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819525"/>
            <a:ext cx="3850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sz="1600" i="1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73450" name="Rectangle 42">
            <a:extLst>
              <a:ext uri="{FF2B5EF4-FFF2-40B4-BE49-F238E27FC236}">
                <a16:creationId xmlns:a16="http://schemas.microsoft.com/office/drawing/2014/main" id="{965D796E-D34C-0246-B571-3CD67CF4E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139" y="4784725"/>
            <a:ext cx="2028825" cy="1028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51" name="Text Box 43">
            <a:extLst>
              <a:ext uri="{FF2B5EF4-FFF2-40B4-BE49-F238E27FC236}">
                <a16:creationId xmlns:a16="http://schemas.microsoft.com/office/drawing/2014/main" id="{31D2587C-EFD2-824B-8FBB-02F5666A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2266" y="4903788"/>
            <a:ext cx="12702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sv-SE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DNA data 3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52" name="Text Box 44">
            <a:extLst>
              <a:ext uri="{FF2B5EF4-FFF2-40B4-BE49-F238E27FC236}">
                <a16:creationId xmlns:a16="http://schemas.microsoft.com/office/drawing/2014/main" id="{55365396-9C21-5043-AB47-5397A96F6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9" y="5275264"/>
            <a:ext cx="6889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sv-SE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GTR</a:t>
            </a:r>
            <a:r>
              <a:rPr lang="sv-SE" altLang="en-US" sz="1600" b="1" baseline="-25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en-US" sz="1600" b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53" name="Rectangle 45">
            <a:extLst>
              <a:ext uri="{FF2B5EF4-FFF2-40B4-BE49-F238E27FC236}">
                <a16:creationId xmlns:a16="http://schemas.microsoft.com/office/drawing/2014/main" id="{EEC19C35-2AA0-884A-9559-DEE8B79A1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6" y="4784726"/>
            <a:ext cx="557213" cy="10271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3454" name="Group 46">
            <a:extLst>
              <a:ext uri="{FF2B5EF4-FFF2-40B4-BE49-F238E27FC236}">
                <a16:creationId xmlns:a16="http://schemas.microsoft.com/office/drawing/2014/main" id="{147D880A-8ADB-734E-A445-F83EA89D0F2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516188" y="4987926"/>
            <a:ext cx="652462" cy="600075"/>
            <a:chOff x="144" y="950"/>
            <a:chExt cx="411" cy="378"/>
          </a:xfrm>
        </p:grpSpPr>
        <p:sp>
          <p:nvSpPr>
            <p:cNvPr id="273455" name="Line 47">
              <a:extLst>
                <a:ext uri="{FF2B5EF4-FFF2-40B4-BE49-F238E27FC236}">
                  <a16:creationId xmlns:a16="http://schemas.microsoft.com/office/drawing/2014/main" id="{1681CD4B-9B72-0F46-9100-C1703A0CEF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50"/>
              <a:ext cx="0" cy="1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56" name="Line 48">
              <a:extLst>
                <a:ext uri="{FF2B5EF4-FFF2-40B4-BE49-F238E27FC236}">
                  <a16:creationId xmlns:a16="http://schemas.microsoft.com/office/drawing/2014/main" id="{8A7D4F86-B58B-2C4D-BC46-CE1E08643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" y="950"/>
              <a:ext cx="0" cy="1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57" name="Line 49">
              <a:extLst>
                <a:ext uri="{FF2B5EF4-FFF2-40B4-BE49-F238E27FC236}">
                  <a16:creationId xmlns:a16="http://schemas.microsoft.com/office/drawing/2014/main" id="{5F36A7DA-525A-8148-A99B-890E5F29E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" y="1085"/>
              <a:ext cx="1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58" name="Line 50">
              <a:extLst>
                <a:ext uri="{FF2B5EF4-FFF2-40B4-BE49-F238E27FC236}">
                  <a16:creationId xmlns:a16="http://schemas.microsoft.com/office/drawing/2014/main" id="{4C3B53FA-D23D-074A-B736-EB2791E12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" y="1085"/>
              <a:ext cx="0" cy="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59" name="Line 51">
              <a:extLst>
                <a:ext uri="{FF2B5EF4-FFF2-40B4-BE49-F238E27FC236}">
                  <a16:creationId xmlns:a16="http://schemas.microsoft.com/office/drawing/2014/main" id="{5CE7BBA4-A2C7-414C-A2CD-4062BD3AAE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" y="1185"/>
              <a:ext cx="1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60" name="Line 52">
              <a:extLst>
                <a:ext uri="{FF2B5EF4-FFF2-40B4-BE49-F238E27FC236}">
                  <a16:creationId xmlns:a16="http://schemas.microsoft.com/office/drawing/2014/main" id="{B8FD4C9A-33A1-8A45-9294-31496F9A1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" y="950"/>
              <a:ext cx="0" cy="2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61" name="Line 53">
              <a:extLst>
                <a:ext uri="{FF2B5EF4-FFF2-40B4-BE49-F238E27FC236}">
                  <a16:creationId xmlns:a16="http://schemas.microsoft.com/office/drawing/2014/main" id="{A692CB1A-BC92-9B49-8E71-0211DD10C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" y="950"/>
              <a:ext cx="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62" name="Line 54">
              <a:extLst>
                <a:ext uri="{FF2B5EF4-FFF2-40B4-BE49-F238E27FC236}">
                  <a16:creationId xmlns:a16="http://schemas.microsoft.com/office/drawing/2014/main" id="{9AB0F37D-A78A-164D-A772-8D1F03BB1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" y="1036"/>
              <a:ext cx="1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63" name="Line 55">
              <a:extLst>
                <a:ext uri="{FF2B5EF4-FFF2-40B4-BE49-F238E27FC236}">
                  <a16:creationId xmlns:a16="http://schemas.microsoft.com/office/drawing/2014/main" id="{6258A698-2552-AD42-8711-A0F77A9EE4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" y="950"/>
              <a:ext cx="0" cy="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64" name="Line 56">
              <a:extLst>
                <a:ext uri="{FF2B5EF4-FFF2-40B4-BE49-F238E27FC236}">
                  <a16:creationId xmlns:a16="http://schemas.microsoft.com/office/drawing/2014/main" id="{C0BC7714-92C8-844B-A5A2-9927551434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" y="1036"/>
              <a:ext cx="0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65" name="Line 57">
              <a:extLst>
                <a:ext uri="{FF2B5EF4-FFF2-40B4-BE49-F238E27FC236}">
                  <a16:creationId xmlns:a16="http://schemas.microsoft.com/office/drawing/2014/main" id="{E85FEE1C-8854-1F40-A1A3-D02E449E3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" y="1185"/>
              <a:ext cx="0" cy="1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466" name="Line 58">
              <a:extLst>
                <a:ext uri="{FF2B5EF4-FFF2-40B4-BE49-F238E27FC236}">
                  <a16:creationId xmlns:a16="http://schemas.microsoft.com/office/drawing/2014/main" id="{4D5601A9-C46B-EC42-B627-770DCECDF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" y="1328"/>
              <a:ext cx="2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3467" name="Text Box 59">
            <a:extLst>
              <a:ext uri="{FF2B5EF4-FFF2-40B4-BE49-F238E27FC236}">
                <a16:creationId xmlns:a16="http://schemas.microsoft.com/office/drawing/2014/main" id="{0DA62DC4-B759-3D4B-B534-061FEFEDC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563" y="5275264"/>
            <a:ext cx="38576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l-GR" alt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sv-SE" altLang="en-US" sz="1600" b="1" i="1" baseline="-25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en-US" sz="1600" b="1" i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68" name="Text Box 60">
            <a:extLst>
              <a:ext uri="{FF2B5EF4-FFF2-40B4-BE49-F238E27FC236}">
                <a16:creationId xmlns:a16="http://schemas.microsoft.com/office/drawing/2014/main" id="{894CBC9C-26B3-1547-B20E-F82469097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069" y="5275263"/>
            <a:ext cx="44275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sv-SE" altLang="en-US" sz="1600" b="1" i="1" baseline="-25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en-US" sz="1600" b="1" i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69" name="Text Box 61">
            <a:extLst>
              <a:ext uri="{FF2B5EF4-FFF2-40B4-BE49-F238E27FC236}">
                <a16:creationId xmlns:a16="http://schemas.microsoft.com/office/drawing/2014/main" id="{D81F687B-49BF-274A-BD94-98A74387D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5216525"/>
            <a:ext cx="3850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sz="1600" i="1" baseline="-25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73470" name="Text Box 62">
            <a:extLst>
              <a:ext uri="{FF2B5EF4-FFF2-40B4-BE49-F238E27FC236}">
                <a16:creationId xmlns:a16="http://schemas.microsoft.com/office/drawing/2014/main" id="{70C0AE75-75EB-8347-BAF1-5A026125A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490" y="3760788"/>
            <a:ext cx="441146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sv-SE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endParaRPr lang="en-US" altLang="en-US" sz="1800" b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71" name="Line 63">
            <a:extLst>
              <a:ext uri="{FF2B5EF4-FFF2-40B4-BE49-F238E27FC236}">
                <a16:creationId xmlns:a16="http://schemas.microsoft.com/office/drawing/2014/main" id="{4E49F8CD-EB46-6742-AF0F-A97D489F984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43638" y="2530476"/>
            <a:ext cx="863600" cy="14335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72" name="Line 64">
            <a:extLst>
              <a:ext uri="{FF2B5EF4-FFF2-40B4-BE49-F238E27FC236}">
                <a16:creationId xmlns:a16="http://schemas.microsoft.com/office/drawing/2014/main" id="{CF150F23-35AB-1F4D-952B-9501E5FEAC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3638" y="39639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73" name="Line 65">
            <a:extLst>
              <a:ext uri="{FF2B5EF4-FFF2-40B4-BE49-F238E27FC236}">
                <a16:creationId xmlns:a16="http://schemas.microsoft.com/office/drawing/2014/main" id="{60E76E4A-4F2E-BB4D-813D-803C731338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3638" y="3963988"/>
            <a:ext cx="863600" cy="139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74" name="Text Box 66">
            <a:extLst>
              <a:ext uri="{FF2B5EF4-FFF2-40B4-BE49-F238E27FC236}">
                <a16:creationId xmlns:a16="http://schemas.microsoft.com/office/drawing/2014/main" id="{1A5F7739-1679-5B46-95CC-A46984ABE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387475"/>
            <a:ext cx="13003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sp>
        <p:nvSpPr>
          <p:cNvPr id="273475" name="Line 67">
            <a:extLst>
              <a:ext uri="{FF2B5EF4-FFF2-40B4-BE49-F238E27FC236}">
                <a16:creationId xmlns:a16="http://schemas.microsoft.com/office/drawing/2014/main" id="{1007F55E-BC71-E545-A522-B3F10A4159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51539" y="1754189"/>
            <a:ext cx="198437" cy="2365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476" name="Text Box 68">
            <a:extLst>
              <a:ext uri="{FF2B5EF4-FFF2-40B4-BE49-F238E27FC236}">
                <a16:creationId xmlns:a16="http://schemas.microsoft.com/office/drawing/2014/main" id="{38E0F972-BDE8-0644-877D-86CE30ACE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8401" y="4727576"/>
            <a:ext cx="235352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IM – island model</a:t>
            </a:r>
          </a:p>
          <a:p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l-GR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 i="1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– mutation rate</a:t>
            </a:r>
          </a:p>
          <a:p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US" altLang="en-US" sz="2000" i="1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- dispersal rate</a:t>
            </a:r>
            <a:endParaRPr lang="el-G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58" name="Picture 2">
            <a:extLst>
              <a:ext uri="{FF2B5EF4-FFF2-40B4-BE49-F238E27FC236}">
                <a16:creationId xmlns:a16="http://schemas.microsoft.com/office/drawing/2014/main" id="{8684757F-3184-6C45-9F0B-F81477ED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9" y="1617663"/>
            <a:ext cx="6103937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5459" name="Oval 3">
            <a:extLst>
              <a:ext uri="{FF2B5EF4-FFF2-40B4-BE49-F238E27FC236}">
                <a16:creationId xmlns:a16="http://schemas.microsoft.com/office/drawing/2014/main" id="{476742BB-0B45-884D-915A-DFCC3E2A2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538" y="3902076"/>
            <a:ext cx="1471612" cy="1471613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75460" name="Oval 4">
            <a:extLst>
              <a:ext uri="{FF2B5EF4-FFF2-40B4-BE49-F238E27FC236}">
                <a16:creationId xmlns:a16="http://schemas.microsoft.com/office/drawing/2014/main" id="{A03AF9A1-2F5B-A047-876D-D2C57CD9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575" y="3594100"/>
            <a:ext cx="420688" cy="420688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75461" name="Oval 5">
            <a:extLst>
              <a:ext uri="{FF2B5EF4-FFF2-40B4-BE49-F238E27FC236}">
                <a16:creationId xmlns:a16="http://schemas.microsoft.com/office/drawing/2014/main" id="{10C734FC-33B0-664C-9E4E-2837ACC9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3636963"/>
            <a:ext cx="19050" cy="19050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462" name="Oval 6">
            <a:extLst>
              <a:ext uri="{FF2B5EF4-FFF2-40B4-BE49-F238E27FC236}">
                <a16:creationId xmlns:a16="http://schemas.microsoft.com/office/drawing/2014/main" id="{5ADD5856-D091-4F4F-9D68-C0044F71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726" y="3159126"/>
            <a:ext cx="182563" cy="182563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463" name="Rectangle 7">
            <a:extLst>
              <a:ext uri="{FF2B5EF4-FFF2-40B4-BE49-F238E27FC236}">
                <a16:creationId xmlns:a16="http://schemas.microsoft.com/office/drawing/2014/main" id="{B6D2F7DE-C9AE-3149-BB59-0FFAE055E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9100" y="474663"/>
            <a:ext cx="6229350" cy="1143000"/>
          </a:xfrm>
        </p:spPr>
        <p:txBody>
          <a:bodyPr/>
          <a:lstStyle/>
          <a:p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Canary Islands – GTR model</a:t>
            </a:r>
          </a:p>
        </p:txBody>
      </p:sp>
      <p:sp>
        <p:nvSpPr>
          <p:cNvPr id="275464" name="Freeform 8">
            <a:extLst>
              <a:ext uri="{FF2B5EF4-FFF2-40B4-BE49-F238E27FC236}">
                <a16:creationId xmlns:a16="http://schemas.microsoft.com/office/drawing/2014/main" id="{F8773FEA-A817-CC41-A5A1-DCA319F380AC}"/>
              </a:ext>
            </a:extLst>
          </p:cNvPr>
          <p:cNvSpPr>
            <a:spLocks/>
          </p:cNvSpPr>
          <p:nvPr/>
        </p:nvSpPr>
        <p:spPr bwMode="auto">
          <a:xfrm rot="20791204">
            <a:off x="3835400" y="2217739"/>
            <a:ext cx="3981450" cy="492125"/>
          </a:xfrm>
          <a:custGeom>
            <a:avLst/>
            <a:gdLst>
              <a:gd name="T0" fmla="*/ 0 w 438"/>
              <a:gd name="T1" fmla="*/ 155 h 155"/>
              <a:gd name="T2" fmla="*/ 219 w 438"/>
              <a:gd name="T3" fmla="*/ 0 h 155"/>
              <a:gd name="T4" fmla="*/ 438 w 438"/>
              <a:gd name="T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8" h="155">
                <a:moveTo>
                  <a:pt x="0" y="155"/>
                </a:moveTo>
                <a:cubicBezTo>
                  <a:pt x="73" y="77"/>
                  <a:pt x="146" y="0"/>
                  <a:pt x="219" y="0"/>
                </a:cubicBezTo>
                <a:cubicBezTo>
                  <a:pt x="292" y="0"/>
                  <a:pt x="365" y="77"/>
                  <a:pt x="438" y="155"/>
                </a:cubicBezTo>
              </a:path>
            </a:pathLst>
          </a:custGeom>
          <a:noFill/>
          <a:ln w="27432" cap="flat" cmpd="sng">
            <a:solidFill>
              <a:schemeClr val="tx1"/>
            </a:solidFill>
            <a:prstDash val="solid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465" name="Freeform 9">
            <a:extLst>
              <a:ext uri="{FF2B5EF4-FFF2-40B4-BE49-F238E27FC236}">
                <a16:creationId xmlns:a16="http://schemas.microsoft.com/office/drawing/2014/main" id="{A49F93B5-F04E-8B4E-BA9B-3F20506698EE}"/>
              </a:ext>
            </a:extLst>
          </p:cNvPr>
          <p:cNvSpPr>
            <a:spLocks/>
          </p:cNvSpPr>
          <p:nvPr/>
        </p:nvSpPr>
        <p:spPr bwMode="auto">
          <a:xfrm rot="1624791" flipH="1" flipV="1">
            <a:off x="3849688" y="3605214"/>
            <a:ext cx="1263650" cy="161925"/>
          </a:xfrm>
          <a:custGeom>
            <a:avLst/>
            <a:gdLst>
              <a:gd name="T0" fmla="*/ 0 w 438"/>
              <a:gd name="T1" fmla="*/ 155 h 155"/>
              <a:gd name="T2" fmla="*/ 219 w 438"/>
              <a:gd name="T3" fmla="*/ 0 h 155"/>
              <a:gd name="T4" fmla="*/ 438 w 438"/>
              <a:gd name="T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8" h="155">
                <a:moveTo>
                  <a:pt x="0" y="155"/>
                </a:moveTo>
                <a:cubicBezTo>
                  <a:pt x="73" y="77"/>
                  <a:pt x="146" y="0"/>
                  <a:pt x="219" y="0"/>
                </a:cubicBezTo>
                <a:cubicBezTo>
                  <a:pt x="292" y="0"/>
                  <a:pt x="365" y="77"/>
                  <a:pt x="438" y="155"/>
                </a:cubicBezTo>
              </a:path>
            </a:pathLst>
          </a:custGeom>
          <a:noFill/>
          <a:ln w="45720" cap="flat" cmpd="sng">
            <a:solidFill>
              <a:schemeClr val="tx1"/>
            </a:solidFill>
            <a:prstDash val="solid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466" name="Freeform 10">
            <a:extLst>
              <a:ext uri="{FF2B5EF4-FFF2-40B4-BE49-F238E27FC236}">
                <a16:creationId xmlns:a16="http://schemas.microsoft.com/office/drawing/2014/main" id="{6C1D308B-CA78-3A4A-909A-056860FAA053}"/>
              </a:ext>
            </a:extLst>
          </p:cNvPr>
          <p:cNvSpPr>
            <a:spLocks/>
          </p:cNvSpPr>
          <p:nvPr/>
        </p:nvSpPr>
        <p:spPr bwMode="auto">
          <a:xfrm rot="850093" flipH="1" flipV="1">
            <a:off x="3760788" y="4262438"/>
            <a:ext cx="4240212" cy="552450"/>
          </a:xfrm>
          <a:custGeom>
            <a:avLst/>
            <a:gdLst>
              <a:gd name="T0" fmla="*/ 0 w 438"/>
              <a:gd name="T1" fmla="*/ 155 h 155"/>
              <a:gd name="T2" fmla="*/ 219 w 438"/>
              <a:gd name="T3" fmla="*/ 0 h 155"/>
              <a:gd name="T4" fmla="*/ 438 w 438"/>
              <a:gd name="T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8" h="155">
                <a:moveTo>
                  <a:pt x="0" y="155"/>
                </a:moveTo>
                <a:cubicBezTo>
                  <a:pt x="73" y="77"/>
                  <a:pt x="146" y="0"/>
                  <a:pt x="219" y="0"/>
                </a:cubicBezTo>
                <a:cubicBezTo>
                  <a:pt x="292" y="0"/>
                  <a:pt x="365" y="77"/>
                  <a:pt x="438" y="155"/>
                </a:cubicBezTo>
              </a:path>
            </a:pathLst>
          </a:custGeom>
          <a:noFill/>
          <a:ln w="508" cap="flat" cmpd="sng">
            <a:solidFill>
              <a:schemeClr val="tx1"/>
            </a:solidFill>
            <a:prstDash val="solid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467" name="Freeform 11">
            <a:extLst>
              <a:ext uri="{FF2B5EF4-FFF2-40B4-BE49-F238E27FC236}">
                <a16:creationId xmlns:a16="http://schemas.microsoft.com/office/drawing/2014/main" id="{E8881A60-E56A-5240-BC40-DD52E5803403}"/>
              </a:ext>
            </a:extLst>
          </p:cNvPr>
          <p:cNvSpPr>
            <a:spLocks/>
          </p:cNvSpPr>
          <p:nvPr/>
        </p:nvSpPr>
        <p:spPr bwMode="auto">
          <a:xfrm rot="269131" flipV="1">
            <a:off x="5338764" y="4156075"/>
            <a:ext cx="2878137" cy="547688"/>
          </a:xfrm>
          <a:custGeom>
            <a:avLst/>
            <a:gdLst>
              <a:gd name="T0" fmla="*/ 0 w 438"/>
              <a:gd name="T1" fmla="*/ 155 h 155"/>
              <a:gd name="T2" fmla="*/ 219 w 438"/>
              <a:gd name="T3" fmla="*/ 0 h 155"/>
              <a:gd name="T4" fmla="*/ 438 w 438"/>
              <a:gd name="T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8" h="155">
                <a:moveTo>
                  <a:pt x="0" y="155"/>
                </a:moveTo>
                <a:cubicBezTo>
                  <a:pt x="73" y="77"/>
                  <a:pt x="146" y="0"/>
                  <a:pt x="219" y="0"/>
                </a:cubicBezTo>
                <a:cubicBezTo>
                  <a:pt x="292" y="0"/>
                  <a:pt x="365" y="77"/>
                  <a:pt x="438" y="155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468" name="Line 12">
            <a:extLst>
              <a:ext uri="{FF2B5EF4-FFF2-40B4-BE49-F238E27FC236}">
                <a16:creationId xmlns:a16="http://schemas.microsoft.com/office/drawing/2014/main" id="{08BC35FA-F626-9248-84B0-1138ED400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709863"/>
            <a:ext cx="438150" cy="946150"/>
          </a:xfrm>
          <a:prstGeom prst="line">
            <a:avLst/>
          </a:prstGeom>
          <a:noFill/>
          <a:ln w="7112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469" name="Line 13">
            <a:extLst>
              <a:ext uri="{FF2B5EF4-FFF2-40B4-BE49-F238E27FC236}">
                <a16:creationId xmlns:a16="http://schemas.microsoft.com/office/drawing/2014/main" id="{25FB2944-3DD0-0C41-9AB6-38E3259D0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1" y="1874839"/>
            <a:ext cx="157163" cy="29241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470" name="Line 14">
            <a:extLst>
              <a:ext uri="{FF2B5EF4-FFF2-40B4-BE49-F238E27FC236}">
                <a16:creationId xmlns:a16="http://schemas.microsoft.com/office/drawing/2014/main" id="{00BF4742-628B-1349-A336-F917F2D9EBA2}"/>
              </a:ext>
            </a:extLst>
          </p:cNvPr>
          <p:cNvSpPr>
            <a:spLocks noChangeShapeType="1"/>
          </p:cNvSpPr>
          <p:nvPr/>
        </p:nvSpPr>
        <p:spPr bwMode="auto">
          <a:xfrm rot="623331" flipH="1">
            <a:off x="7816851" y="1892300"/>
            <a:ext cx="550863" cy="300513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471" name="Text Box 15">
            <a:extLst>
              <a:ext uri="{FF2B5EF4-FFF2-40B4-BE49-F238E27FC236}">
                <a16:creationId xmlns:a16="http://schemas.microsoft.com/office/drawing/2014/main" id="{6152C4F4-E2A3-D04A-BD4F-B83A3AD56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576" y="2957513"/>
            <a:ext cx="441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75472" name="Text Box 16">
            <a:extLst>
              <a:ext uri="{FF2B5EF4-FFF2-40B4-BE49-F238E27FC236}">
                <a16:creationId xmlns:a16="http://schemas.microsoft.com/office/drawing/2014/main" id="{E99DEC32-DF25-8A4F-82A4-1A62747E0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5688" y="3190875"/>
            <a:ext cx="4443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5473" name="Line 17">
            <a:extLst>
              <a:ext uri="{FF2B5EF4-FFF2-40B4-BE49-F238E27FC236}">
                <a16:creationId xmlns:a16="http://schemas.microsoft.com/office/drawing/2014/main" id="{387707DA-B220-C14F-B78D-13417E193C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03989" y="1849439"/>
            <a:ext cx="320675" cy="29495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474" name="Freeform 18">
            <a:extLst>
              <a:ext uri="{FF2B5EF4-FFF2-40B4-BE49-F238E27FC236}">
                <a16:creationId xmlns:a16="http://schemas.microsoft.com/office/drawing/2014/main" id="{4BE0A800-6FA5-6A4A-9100-63C83C960318}"/>
              </a:ext>
            </a:extLst>
          </p:cNvPr>
          <p:cNvSpPr>
            <a:spLocks/>
          </p:cNvSpPr>
          <p:nvPr/>
        </p:nvSpPr>
        <p:spPr bwMode="auto">
          <a:xfrm rot="21187390" flipV="1">
            <a:off x="5507039" y="3816350"/>
            <a:ext cx="1920875" cy="198438"/>
          </a:xfrm>
          <a:custGeom>
            <a:avLst/>
            <a:gdLst>
              <a:gd name="T0" fmla="*/ 0 w 438"/>
              <a:gd name="T1" fmla="*/ 155 h 155"/>
              <a:gd name="T2" fmla="*/ 219 w 438"/>
              <a:gd name="T3" fmla="*/ 0 h 155"/>
              <a:gd name="T4" fmla="*/ 438 w 438"/>
              <a:gd name="T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8" h="155">
                <a:moveTo>
                  <a:pt x="0" y="155"/>
                </a:moveTo>
                <a:cubicBezTo>
                  <a:pt x="73" y="77"/>
                  <a:pt x="146" y="0"/>
                  <a:pt x="219" y="0"/>
                </a:cubicBezTo>
                <a:cubicBezTo>
                  <a:pt x="292" y="0"/>
                  <a:pt x="365" y="77"/>
                  <a:pt x="438" y="155"/>
                </a:cubicBezTo>
              </a:path>
            </a:pathLst>
          </a:custGeom>
          <a:noFill/>
          <a:ln w="171450" cap="flat" cmpd="sng">
            <a:solidFill>
              <a:schemeClr val="tx1"/>
            </a:solidFill>
            <a:prstDash val="solid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475" name="Text Box 19">
            <a:extLst>
              <a:ext uri="{FF2B5EF4-FFF2-40B4-BE49-F238E27FC236}">
                <a16:creationId xmlns:a16="http://schemas.microsoft.com/office/drawing/2014/main" id="{FCED4777-9947-814D-A063-581585C25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964" y="5095875"/>
            <a:ext cx="1133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Western</a:t>
            </a:r>
          </a:p>
        </p:txBody>
      </p:sp>
      <p:sp>
        <p:nvSpPr>
          <p:cNvPr id="275476" name="Text Box 20">
            <a:extLst>
              <a:ext uri="{FF2B5EF4-FFF2-40B4-BE49-F238E27FC236}">
                <a16:creationId xmlns:a16="http://schemas.microsoft.com/office/drawing/2014/main" id="{96A93ABF-6563-9A4E-9A3A-514B9F23A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089" y="5095876"/>
            <a:ext cx="1050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Central</a:t>
            </a:r>
          </a:p>
        </p:txBody>
      </p:sp>
      <p:sp>
        <p:nvSpPr>
          <p:cNvPr id="275477" name="Text Box 21">
            <a:extLst>
              <a:ext uri="{FF2B5EF4-FFF2-40B4-BE49-F238E27FC236}">
                <a16:creationId xmlns:a16="http://schemas.microsoft.com/office/drawing/2014/main" id="{DD0716A1-BCDF-1D44-88EE-9FDAC1B3C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389" y="5087938"/>
            <a:ext cx="106792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Eastern</a:t>
            </a:r>
          </a:p>
        </p:txBody>
      </p:sp>
      <p:sp>
        <p:nvSpPr>
          <p:cNvPr id="275478" name="Text Box 22">
            <a:extLst>
              <a:ext uri="{FF2B5EF4-FFF2-40B4-BE49-F238E27FC236}">
                <a16:creationId xmlns:a16="http://schemas.microsoft.com/office/drawing/2014/main" id="{DC67C8FF-05E4-9C49-B96F-E1AF252FD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0" y="5480051"/>
            <a:ext cx="1225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Mainland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1B762-0FA7-CC4A-953D-837D0731B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0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23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2D6AC-494F-5E48-BB4C-36A27996F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56"/>
          <a:stretch/>
        </p:blipFill>
        <p:spPr>
          <a:xfrm>
            <a:off x="-17489" y="31230"/>
            <a:ext cx="10990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AB222C-C26E-CA43-97D4-5E8D877A5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75"/>
          <a:stretch/>
        </p:blipFill>
        <p:spPr>
          <a:xfrm>
            <a:off x="0" y="0"/>
            <a:ext cx="1104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1C58B-F946-EA40-A9F1-40E1B24F6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0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72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08F22-43F0-B343-9A8D-B4380BDC1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0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51880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end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D:\Program2\MS Office 2000\Templates\Presentation Designs\Blends.pot</Template>
  <TotalTime>2937</TotalTime>
  <Words>1120</Words>
  <Application>Microsoft Macintosh PowerPoint</Application>
  <PresentationFormat>Widescreen</PresentationFormat>
  <Paragraphs>258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Comic Sans MS</vt:lpstr>
      <vt:lpstr>Wingdings</vt:lpstr>
      <vt:lpstr>Blends</vt:lpstr>
      <vt:lpstr>1_Blends</vt:lpstr>
      <vt:lpstr>Equation</vt:lpstr>
      <vt:lpstr>Bayesian Phylogenetics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Bayes’ theorem</vt:lpstr>
      <vt:lpstr>Model: topology AND branch lengths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Assessing Convergence</vt:lpstr>
      <vt:lpstr>Improving Convergence</vt:lpstr>
      <vt:lpstr>PowerPoint Presentation</vt:lpstr>
      <vt:lpstr>Bayes’ theorem</vt:lpstr>
      <vt:lpstr>Bayesian Model Choice</vt:lpstr>
      <vt:lpstr>Bayesian Model Choice</vt:lpstr>
      <vt:lpstr>Bayes Factor Comparisons</vt:lpstr>
      <vt:lpstr>Why Bayesian?</vt:lpstr>
      <vt:lpstr>BEAST</vt:lpstr>
      <vt:lpstr>BEAST requirements</vt:lpstr>
      <vt:lpstr>Running BEAST</vt:lpstr>
      <vt:lpstr>Citations</vt:lpstr>
      <vt:lpstr>Island GTR model</vt:lpstr>
      <vt:lpstr>Model</vt:lpstr>
      <vt:lpstr>Canary Islands – GTR model</vt:lpstr>
    </vt:vector>
  </TitlesOfParts>
  <Company>Uppsala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inference of phylogeny and evolution</dc:title>
  <dc:creator>Fredrik Ronquist</dc:creator>
  <cp:lastModifiedBy>Justin Bahl</cp:lastModifiedBy>
  <cp:revision>111</cp:revision>
  <dcterms:created xsi:type="dcterms:W3CDTF">2002-04-10T21:33:20Z</dcterms:created>
  <dcterms:modified xsi:type="dcterms:W3CDTF">2019-09-19T05:04:44Z</dcterms:modified>
</cp:coreProperties>
</file>